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0" r:id="rId1"/>
  </p:sldMasterIdLst>
  <p:notesMasterIdLst>
    <p:notesMasterId r:id="rId86"/>
  </p:notesMasterIdLst>
  <p:sldIdLst>
    <p:sldId id="256" r:id="rId2"/>
    <p:sldId id="257" r:id="rId3"/>
    <p:sldId id="258" r:id="rId4"/>
    <p:sldId id="259" r:id="rId5"/>
    <p:sldId id="263" r:id="rId6"/>
    <p:sldId id="264" r:id="rId7"/>
    <p:sldId id="260" r:id="rId8"/>
    <p:sldId id="261" r:id="rId9"/>
    <p:sldId id="294" r:id="rId10"/>
    <p:sldId id="295" r:id="rId11"/>
    <p:sldId id="262" r:id="rId12"/>
    <p:sldId id="265" r:id="rId13"/>
    <p:sldId id="268" r:id="rId14"/>
    <p:sldId id="296" r:id="rId15"/>
    <p:sldId id="297" r:id="rId16"/>
    <p:sldId id="298" r:id="rId17"/>
    <p:sldId id="269" r:id="rId18"/>
    <p:sldId id="270" r:id="rId19"/>
    <p:sldId id="300" r:id="rId20"/>
    <p:sldId id="301" r:id="rId21"/>
    <p:sldId id="302" r:id="rId22"/>
    <p:sldId id="303" r:id="rId23"/>
    <p:sldId id="304" r:id="rId24"/>
    <p:sldId id="305" r:id="rId25"/>
    <p:sldId id="307" r:id="rId26"/>
    <p:sldId id="308" r:id="rId27"/>
    <p:sldId id="323"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266" r:id="rId42"/>
    <p:sldId id="271" r:id="rId43"/>
    <p:sldId id="351" r:id="rId44"/>
    <p:sldId id="325" r:id="rId45"/>
    <p:sldId id="324" r:id="rId46"/>
    <p:sldId id="327" r:id="rId47"/>
    <p:sldId id="328" r:id="rId48"/>
    <p:sldId id="329" r:id="rId49"/>
    <p:sldId id="330" r:id="rId50"/>
    <p:sldId id="267" r:id="rId51"/>
    <p:sldId id="272" r:id="rId52"/>
    <p:sldId id="273" r:id="rId53"/>
    <p:sldId id="331" r:id="rId54"/>
    <p:sldId id="274" r:id="rId55"/>
    <p:sldId id="332" r:id="rId56"/>
    <p:sldId id="333" r:id="rId57"/>
    <p:sldId id="275" r:id="rId58"/>
    <p:sldId id="334" r:id="rId59"/>
    <p:sldId id="276" r:id="rId60"/>
    <p:sldId id="277" r:id="rId61"/>
    <p:sldId id="278" r:id="rId62"/>
    <p:sldId id="279" r:id="rId63"/>
    <p:sldId id="345" r:id="rId64"/>
    <p:sldId id="346" r:id="rId65"/>
    <p:sldId id="347" r:id="rId66"/>
    <p:sldId id="280" r:id="rId67"/>
    <p:sldId id="335" r:id="rId68"/>
    <p:sldId id="340" r:id="rId69"/>
    <p:sldId id="344" r:id="rId70"/>
    <p:sldId id="350" r:id="rId71"/>
    <p:sldId id="281" r:id="rId72"/>
    <p:sldId id="282" r:id="rId73"/>
    <p:sldId id="343" r:id="rId74"/>
    <p:sldId id="284" r:id="rId75"/>
    <p:sldId id="348" r:id="rId76"/>
    <p:sldId id="285" r:id="rId77"/>
    <p:sldId id="286" r:id="rId78"/>
    <p:sldId id="287" r:id="rId79"/>
    <p:sldId id="288" r:id="rId80"/>
    <p:sldId id="289" r:id="rId81"/>
    <p:sldId id="290" r:id="rId82"/>
    <p:sldId id="291" r:id="rId83"/>
    <p:sldId id="349" r:id="rId84"/>
    <p:sldId id="292"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87304" autoAdjust="0"/>
  </p:normalViewPr>
  <p:slideViewPr>
    <p:cSldViewPr>
      <p:cViewPr varScale="1">
        <p:scale>
          <a:sx n="60" d="100"/>
          <a:sy n="60" d="100"/>
        </p:scale>
        <p:origin x="1484" y="44"/>
      </p:cViewPr>
      <p:guideLst>
        <p:guide orient="horz" pos="216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422B10-FE80-4935-B9C9-55F2DE02CE53}" type="datetimeFigureOut">
              <a:rPr lang="en-US" smtClean="0"/>
              <a:t>6/1/2020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74C31-EB4A-4B21-8134-CB5741A1DC5F}" type="slidenum">
              <a:rPr lang="en-US" smtClean="0"/>
              <a:t>‹#›</a:t>
            </a:fld>
            <a:endParaRPr lang="en-US"/>
          </a:p>
        </p:txBody>
      </p:sp>
    </p:spTree>
    <p:extLst>
      <p:ext uri="{BB962C8B-B14F-4D97-AF65-F5344CB8AC3E}">
        <p14:creationId xmlns:p14="http://schemas.microsoft.com/office/powerpoint/2010/main" val="211314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Seven basic emotions</a:t>
            </a:r>
            <a:r>
              <a:rPr lang="en-US" sz="1200" kern="1200" dirty="0" smtClean="0">
                <a:solidFill>
                  <a:schemeClr val="tx1"/>
                </a:solidFill>
                <a:effectLst/>
                <a:latin typeface="+mn-lt"/>
                <a:ea typeface="+mn-ea"/>
                <a:cs typeface="+mn-cs"/>
              </a:rPr>
              <a:t>: Sadness, fear, anger, disgust, contempt, surprise, and happiness.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Core affect</a:t>
            </a:r>
            <a:r>
              <a:rPr lang="en-US" sz="1200" kern="1200" dirty="0" smtClean="0">
                <a:solidFill>
                  <a:schemeClr val="tx1"/>
                </a:solidFill>
                <a:effectLst/>
                <a:latin typeface="+mn-lt"/>
                <a:ea typeface="+mn-ea"/>
                <a:cs typeface="+mn-cs"/>
              </a:rPr>
              <a:t>: It comprises our unique blend of the pleasant/unpleasant and the activated/deactivated dimensions that we carry with us at almost an unconscious level.</a:t>
            </a:r>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a:t>
            </a:fld>
            <a:endParaRPr lang="en-US"/>
          </a:p>
        </p:txBody>
      </p:sp>
    </p:spTree>
    <p:extLst>
      <p:ext uri="{BB962C8B-B14F-4D97-AF65-F5344CB8AC3E}">
        <p14:creationId xmlns:p14="http://schemas.microsoft.com/office/powerpoint/2010/main" val="2916910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Differential susceptibility</a:t>
            </a:r>
            <a:r>
              <a:rPr lang="en-US" sz="1200" dirty="0" smtClean="0"/>
              <a:t>: Genes express themselves differently in different environments.</a:t>
            </a:r>
            <a:r>
              <a:rPr lang="en-US" sz="1200" baseline="0" dirty="0" smtClean="0"/>
              <a:t> </a:t>
            </a:r>
            <a:r>
              <a:rPr lang="en-US" dirty="0" smtClean="0"/>
              <a:t>DOES describes a</a:t>
            </a:r>
            <a:r>
              <a:rPr lang="en-US" sz="1200" kern="1200" dirty="0" smtClean="0">
                <a:solidFill>
                  <a:schemeClr val="tx1"/>
                </a:solidFill>
                <a:effectLst/>
                <a:latin typeface="+mn-lt"/>
                <a:ea typeface="+mn-ea"/>
                <a:cs typeface="+mn-cs"/>
              </a:rPr>
              <a:t> greater depth of cognitive processing (D), is easily overstimulated (O), is emotionally reactive and empathic (E), and is sensitive to subtle stimuli (S).</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11</a:t>
            </a:fld>
            <a:endParaRPr lang="en-US"/>
          </a:p>
        </p:txBody>
      </p:sp>
    </p:spTree>
    <p:extLst>
      <p:ext uri="{BB962C8B-B14F-4D97-AF65-F5344CB8AC3E}">
        <p14:creationId xmlns:p14="http://schemas.microsoft.com/office/powerpoint/2010/main" val="2312640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12</a:t>
            </a:fld>
            <a:endParaRPr lang="en-US"/>
          </a:p>
        </p:txBody>
      </p:sp>
    </p:spTree>
    <p:extLst>
      <p:ext uri="{BB962C8B-B14F-4D97-AF65-F5344CB8AC3E}">
        <p14:creationId xmlns:p14="http://schemas.microsoft.com/office/powerpoint/2010/main" val="2446679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400" u="sng" dirty="0" smtClean="0"/>
              <a:t>Transcendental-future</a:t>
            </a:r>
            <a:r>
              <a:rPr lang="en-US" sz="3400" dirty="0" smtClean="0"/>
              <a:t> type  tends to focus on how present life will impact life after death.</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13</a:t>
            </a:fld>
            <a:endParaRPr lang="en-US"/>
          </a:p>
        </p:txBody>
      </p:sp>
    </p:spTree>
    <p:extLst>
      <p:ext uri="{BB962C8B-B14F-4D97-AF65-F5344CB8AC3E}">
        <p14:creationId xmlns:p14="http://schemas.microsoft.com/office/powerpoint/2010/main" val="1682335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400" u="sng" dirty="0" smtClean="0"/>
              <a:t>Transcendental-future</a:t>
            </a:r>
            <a:r>
              <a:rPr lang="en-US" sz="3400" dirty="0" smtClean="0"/>
              <a:t> type  tends to focus on how present life will impact life after death.</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14</a:t>
            </a:fld>
            <a:endParaRPr lang="en-US"/>
          </a:p>
        </p:txBody>
      </p:sp>
    </p:spTree>
    <p:extLst>
      <p:ext uri="{BB962C8B-B14F-4D97-AF65-F5344CB8AC3E}">
        <p14:creationId xmlns:p14="http://schemas.microsoft.com/office/powerpoint/2010/main" val="702935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400" u="sng" dirty="0" smtClean="0"/>
              <a:t>Transcendental-future</a:t>
            </a:r>
            <a:r>
              <a:rPr lang="en-US" sz="3400" dirty="0" smtClean="0"/>
              <a:t> type  tends to focus on how present life will impact life after death.</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15</a:t>
            </a:fld>
            <a:endParaRPr lang="en-US"/>
          </a:p>
        </p:txBody>
      </p:sp>
    </p:spTree>
    <p:extLst>
      <p:ext uri="{BB962C8B-B14F-4D97-AF65-F5344CB8AC3E}">
        <p14:creationId xmlns:p14="http://schemas.microsoft.com/office/powerpoint/2010/main" val="72581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400" u="sng" dirty="0" smtClean="0"/>
              <a:t>Transcendental-future</a:t>
            </a:r>
            <a:r>
              <a:rPr lang="en-US" sz="3400" dirty="0" smtClean="0"/>
              <a:t> type  tends to focus on how present life will impact life after death.</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16</a:t>
            </a:fld>
            <a:endParaRPr lang="en-US"/>
          </a:p>
        </p:txBody>
      </p:sp>
    </p:spTree>
    <p:extLst>
      <p:ext uri="{BB962C8B-B14F-4D97-AF65-F5344CB8AC3E}">
        <p14:creationId xmlns:p14="http://schemas.microsoft.com/office/powerpoint/2010/main" val="188313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17</a:t>
            </a:fld>
            <a:endParaRPr lang="en-US"/>
          </a:p>
        </p:txBody>
      </p:sp>
    </p:spTree>
    <p:extLst>
      <p:ext uri="{BB962C8B-B14F-4D97-AF65-F5344CB8AC3E}">
        <p14:creationId xmlns:p14="http://schemas.microsoft.com/office/powerpoint/2010/main" val="978422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The Strengths Finder evaluates 34 themes</a:t>
            </a:r>
            <a:r>
              <a:rPr lang="en-US" sz="1200" dirty="0" smtClean="0"/>
              <a:t>:</a:t>
            </a:r>
            <a:r>
              <a:rPr lang="en-US" sz="1200" baseline="0" dirty="0" smtClean="0"/>
              <a:t> </a:t>
            </a:r>
            <a:r>
              <a:rPr lang="en-US" sz="1200" kern="1200" dirty="0" smtClean="0">
                <a:solidFill>
                  <a:schemeClr val="tx1"/>
                </a:solidFill>
                <a:effectLst/>
                <a:latin typeface="+mn-lt"/>
                <a:ea typeface="+mn-ea"/>
                <a:cs typeface="+mn-cs"/>
              </a:rPr>
              <a:t>Adaptability, self-assurance, and responsibility classified under four headings: Executing, Influencing, Relationship, and Strategic Thinking.</a:t>
            </a:r>
          </a:p>
          <a:p>
            <a:endParaRPr lang="en-US" sz="1200" i="0" u="sng" kern="1200" dirty="0" smtClean="0">
              <a:solidFill>
                <a:schemeClr val="tx1"/>
              </a:solidFill>
              <a:effectLst/>
              <a:latin typeface="+mn-lt"/>
              <a:ea typeface="+mn-ea"/>
              <a:cs typeface="+mn-cs"/>
            </a:endParaRPr>
          </a:p>
          <a:p>
            <a:r>
              <a:rPr lang="en-US" sz="1200" i="0" u="sng" kern="1200" dirty="0" smtClean="0">
                <a:solidFill>
                  <a:schemeClr val="tx1"/>
                </a:solidFill>
                <a:effectLst/>
                <a:latin typeface="+mn-lt"/>
                <a:ea typeface="+mn-ea"/>
                <a:cs typeface="+mn-cs"/>
              </a:rPr>
              <a:t>Signature strengths are most important:</a:t>
            </a:r>
            <a:r>
              <a:rPr lang="en-US" sz="1200" i="0" u="none" kern="1200" baseline="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ositive traits that a person owns, celebrates, and frequently exercises</a:t>
            </a:r>
            <a:endParaRPr lang="en-US" i="0" dirty="0"/>
          </a:p>
        </p:txBody>
      </p:sp>
      <p:sp>
        <p:nvSpPr>
          <p:cNvPr id="4" name="Slide Number Placeholder 3"/>
          <p:cNvSpPr>
            <a:spLocks noGrp="1"/>
          </p:cNvSpPr>
          <p:nvPr>
            <p:ph type="sldNum" sz="quarter" idx="10"/>
          </p:nvPr>
        </p:nvSpPr>
        <p:spPr/>
        <p:txBody>
          <a:bodyPr/>
          <a:lstStyle/>
          <a:p>
            <a:fld id="{39974C31-EB4A-4B21-8134-CB5741A1DC5F}" type="slidenum">
              <a:rPr lang="en-US" smtClean="0"/>
              <a:t>18</a:t>
            </a:fld>
            <a:endParaRPr lang="en-US"/>
          </a:p>
        </p:txBody>
      </p:sp>
    </p:spTree>
    <p:extLst>
      <p:ext uri="{BB962C8B-B14F-4D97-AF65-F5344CB8AC3E}">
        <p14:creationId xmlns:p14="http://schemas.microsoft.com/office/powerpoint/2010/main" val="3602611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30910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06638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Left</a:t>
            </a:r>
            <a:r>
              <a:rPr lang="en-US" u="sng" baseline="0" dirty="0" smtClean="0"/>
              <a:t> prefrontal cortex--associated with happiness</a:t>
            </a:r>
            <a:r>
              <a:rPr lang="en-US" baseline="0" dirty="0" smtClean="0"/>
              <a:t>: This portion has</a:t>
            </a:r>
            <a:r>
              <a:rPr lang="en-US" sz="1200" kern="1200" dirty="0" smtClean="0">
                <a:solidFill>
                  <a:schemeClr val="tx1"/>
                </a:solidFill>
                <a:effectLst/>
                <a:latin typeface="+mn-lt"/>
                <a:ea typeface="+mn-ea"/>
                <a:cs typeface="+mn-cs"/>
              </a:rPr>
              <a:t> greater ability to recover from negative emotions, as well as enhanced ability to suppress negative emotions.</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Pleasure</a:t>
            </a:r>
            <a:r>
              <a:rPr lang="en-US" sz="1200" u="sng" kern="1200" baseline="0" dirty="0" smtClean="0">
                <a:solidFill>
                  <a:schemeClr val="tx1"/>
                </a:solidFill>
                <a:effectLst/>
                <a:latin typeface="+mn-lt"/>
                <a:ea typeface="+mn-ea"/>
                <a:cs typeface="+mn-cs"/>
              </a:rPr>
              <a:t> hot spots</a:t>
            </a:r>
            <a:r>
              <a:rPr lang="en-US" sz="1200" kern="1200" baseline="0" dirty="0" smtClean="0">
                <a:solidFill>
                  <a:schemeClr val="tx1"/>
                </a:solidFill>
                <a:effectLst/>
                <a:latin typeface="+mn-lt"/>
                <a:ea typeface="+mn-ea"/>
                <a:cs typeface="+mn-cs"/>
              </a:rPr>
              <a:t>: R</a:t>
            </a:r>
            <a:r>
              <a:rPr lang="en-US" sz="1200" kern="1200" dirty="0" smtClean="0">
                <a:solidFill>
                  <a:schemeClr val="tx1"/>
                </a:solidFill>
                <a:effectLst/>
                <a:latin typeface="+mn-lt"/>
                <a:ea typeface="+mn-ea"/>
                <a:cs typeface="+mn-cs"/>
              </a:rPr>
              <a:t>egions of the brain associated with pleasure.</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a:t>
            </a:fld>
            <a:endParaRPr lang="en-US"/>
          </a:p>
        </p:txBody>
      </p:sp>
    </p:spTree>
    <p:extLst>
      <p:ext uri="{BB962C8B-B14F-4D97-AF65-F5344CB8AC3E}">
        <p14:creationId xmlns:p14="http://schemas.microsoft.com/office/powerpoint/2010/main" val="3011025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9B2FE70-E6F5-49FB-B51A-2D5FE61B71F0}" type="slidenum">
              <a:rPr lang="en-US" altLang="en-US" smtClean="0"/>
              <a:pPr>
                <a:spcBef>
                  <a:spcPct val="0"/>
                </a:spcBef>
              </a:pPr>
              <a:t>22</a:t>
            </a:fld>
            <a:endParaRPr lang="en-US" altLang="en-US"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73510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73877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83973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97982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42</a:t>
            </a:fld>
            <a:endParaRPr lang="en-US"/>
          </a:p>
        </p:txBody>
      </p:sp>
    </p:spTree>
    <p:extLst>
      <p:ext uri="{BB962C8B-B14F-4D97-AF65-F5344CB8AC3E}">
        <p14:creationId xmlns:p14="http://schemas.microsoft.com/office/powerpoint/2010/main" val="4073750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45</a:t>
            </a:fld>
            <a:endParaRPr lang="en-US"/>
          </a:p>
        </p:txBody>
      </p:sp>
    </p:spTree>
    <p:extLst>
      <p:ext uri="{BB962C8B-B14F-4D97-AF65-F5344CB8AC3E}">
        <p14:creationId xmlns:p14="http://schemas.microsoft.com/office/powerpoint/2010/main" val="4126534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07968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Make page correction here</a:t>
            </a:r>
          </a:p>
        </p:txBody>
      </p:sp>
    </p:spTree>
    <p:extLst>
      <p:ext uri="{BB962C8B-B14F-4D97-AF65-F5344CB8AC3E}">
        <p14:creationId xmlns:p14="http://schemas.microsoft.com/office/powerpoint/2010/main" val="4050912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50</a:t>
            </a:fld>
            <a:endParaRPr lang="en-US"/>
          </a:p>
        </p:txBody>
      </p:sp>
    </p:spTree>
    <p:extLst>
      <p:ext uri="{BB962C8B-B14F-4D97-AF65-F5344CB8AC3E}">
        <p14:creationId xmlns:p14="http://schemas.microsoft.com/office/powerpoint/2010/main" val="652594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9974C31-EB4A-4B21-8134-CB5741A1DC5F}" type="slidenum">
              <a:rPr lang="en-US" smtClean="0"/>
              <a:t>51</a:t>
            </a:fld>
            <a:endParaRPr lang="en-US"/>
          </a:p>
        </p:txBody>
      </p:sp>
    </p:spTree>
    <p:extLst>
      <p:ext uri="{BB962C8B-B14F-4D97-AF65-F5344CB8AC3E}">
        <p14:creationId xmlns:p14="http://schemas.microsoft.com/office/powerpoint/2010/main" val="489456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err="1" smtClean="0">
                <a:solidFill>
                  <a:schemeClr val="tx1"/>
                </a:solidFill>
                <a:effectLst/>
                <a:latin typeface="+mn-lt"/>
                <a:ea typeface="+mn-ea"/>
                <a:cs typeface="+mn-cs"/>
              </a:rPr>
              <a:t>Tetrahydrocannabinols</a:t>
            </a:r>
            <a:r>
              <a:rPr lang="en-US" sz="1200" u="sng" kern="1200" dirty="0" smtClean="0">
                <a:solidFill>
                  <a:schemeClr val="tx1"/>
                </a:solidFill>
                <a:effectLst/>
                <a:latin typeface="+mn-lt"/>
                <a:ea typeface="+mn-ea"/>
                <a:cs typeface="+mn-cs"/>
              </a:rPr>
              <a:t> (THC):</a:t>
            </a:r>
            <a:r>
              <a:rPr lang="en-US" sz="1200" u="none" kern="120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roduced by brain,</a:t>
            </a:r>
            <a:r>
              <a:rPr lang="en-US" sz="1200" kern="1200" baseline="0" dirty="0" smtClean="0">
                <a:solidFill>
                  <a:schemeClr val="tx1"/>
                </a:solidFill>
                <a:effectLst/>
                <a:latin typeface="+mn-lt"/>
                <a:ea typeface="+mn-ea"/>
                <a:cs typeface="+mn-cs"/>
              </a:rPr>
              <a:t> a</a:t>
            </a:r>
            <a:r>
              <a:rPr lang="en-US" sz="1200" kern="1200" dirty="0" smtClean="0">
                <a:solidFill>
                  <a:schemeClr val="tx1"/>
                </a:solidFill>
                <a:effectLst/>
                <a:latin typeface="+mn-lt"/>
                <a:ea typeface="+mn-ea"/>
                <a:cs typeface="+mn-cs"/>
              </a:rPr>
              <a:t>ctive ingredient in marijuana.</a:t>
            </a:r>
          </a:p>
          <a:p>
            <a:r>
              <a:rPr lang="en-US" sz="1200" u="sng" kern="1200" dirty="0" smtClean="0">
                <a:solidFill>
                  <a:schemeClr val="tx1"/>
                </a:solidFill>
                <a:effectLst/>
                <a:latin typeface="+mn-lt"/>
                <a:ea typeface="+mn-ea"/>
                <a:cs typeface="+mn-cs"/>
              </a:rPr>
              <a:t>Bliss molecule</a:t>
            </a:r>
            <a:r>
              <a:rPr lang="en-US" sz="1200" kern="1200" dirty="0" smtClean="0">
                <a:solidFill>
                  <a:schemeClr val="tx1"/>
                </a:solidFill>
                <a:effectLst/>
                <a:latin typeface="+mn-lt"/>
                <a:ea typeface="+mn-ea"/>
                <a:cs typeface="+mn-cs"/>
              </a:rPr>
              <a:t>: Neurotransmitter </a:t>
            </a:r>
            <a:r>
              <a:rPr lang="en-US" sz="1200" kern="1200" dirty="0" err="1" smtClean="0">
                <a:solidFill>
                  <a:schemeClr val="tx1"/>
                </a:solidFill>
                <a:effectLst/>
                <a:latin typeface="+mn-lt"/>
                <a:ea typeface="+mn-ea"/>
                <a:cs typeface="+mn-cs"/>
              </a:rPr>
              <a:t>anandamide</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produces a calming effect upon binding with cannabinoid receptors.</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a:t>
            </a:fld>
            <a:endParaRPr lang="en-US"/>
          </a:p>
        </p:txBody>
      </p:sp>
    </p:spTree>
    <p:extLst>
      <p:ext uri="{BB962C8B-B14F-4D97-AF65-F5344CB8AC3E}">
        <p14:creationId xmlns:p14="http://schemas.microsoft.com/office/powerpoint/2010/main" val="3448507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52</a:t>
            </a:fld>
            <a:endParaRPr lang="en-US"/>
          </a:p>
        </p:txBody>
      </p:sp>
    </p:spTree>
    <p:extLst>
      <p:ext uri="{BB962C8B-B14F-4D97-AF65-F5344CB8AC3E}">
        <p14:creationId xmlns:p14="http://schemas.microsoft.com/office/powerpoint/2010/main" val="3128286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53</a:t>
            </a:fld>
            <a:endParaRPr lang="en-US"/>
          </a:p>
        </p:txBody>
      </p:sp>
    </p:spTree>
    <p:extLst>
      <p:ext uri="{BB962C8B-B14F-4D97-AF65-F5344CB8AC3E}">
        <p14:creationId xmlns:p14="http://schemas.microsoft.com/office/powerpoint/2010/main" val="2894872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54</a:t>
            </a:fld>
            <a:endParaRPr lang="en-US"/>
          </a:p>
        </p:txBody>
      </p:sp>
    </p:spTree>
    <p:extLst>
      <p:ext uri="{BB962C8B-B14F-4D97-AF65-F5344CB8AC3E}">
        <p14:creationId xmlns:p14="http://schemas.microsoft.com/office/powerpoint/2010/main" val="1453478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55</a:t>
            </a:fld>
            <a:endParaRPr lang="en-US"/>
          </a:p>
        </p:txBody>
      </p:sp>
    </p:spTree>
    <p:extLst>
      <p:ext uri="{BB962C8B-B14F-4D97-AF65-F5344CB8AC3E}">
        <p14:creationId xmlns:p14="http://schemas.microsoft.com/office/powerpoint/2010/main" val="2919074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56</a:t>
            </a:fld>
            <a:endParaRPr lang="en-US"/>
          </a:p>
        </p:txBody>
      </p:sp>
    </p:spTree>
    <p:extLst>
      <p:ext uri="{BB962C8B-B14F-4D97-AF65-F5344CB8AC3E}">
        <p14:creationId xmlns:p14="http://schemas.microsoft.com/office/powerpoint/2010/main" val="1139724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u="sng" kern="1200" dirty="0" smtClean="0">
                <a:solidFill>
                  <a:schemeClr val="tx1"/>
                </a:solidFill>
                <a:effectLst/>
                <a:latin typeface="+mn-lt"/>
                <a:ea typeface="+mn-ea"/>
                <a:cs typeface="+mn-cs"/>
              </a:rPr>
              <a:t>Own</a:t>
            </a:r>
            <a:r>
              <a:rPr lang="en-US" sz="1200" i="0" u="sng" kern="1200" baseline="0" dirty="0" smtClean="0">
                <a:solidFill>
                  <a:schemeClr val="tx1"/>
                </a:solidFill>
                <a:effectLst/>
                <a:latin typeface="+mn-lt"/>
                <a:ea typeface="+mn-ea"/>
                <a:cs typeface="+mn-cs"/>
              </a:rPr>
              <a:t> your goal</a:t>
            </a:r>
            <a:r>
              <a:rPr lang="en-US" sz="1200" i="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Reinforce personal reasons for pursuing the goal. </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Make it fun</a:t>
            </a:r>
            <a:r>
              <a:rPr lang="en-US" sz="1200" kern="1200" dirty="0" smtClean="0">
                <a:solidFill>
                  <a:schemeClr val="tx1"/>
                </a:solidFill>
                <a:effectLst/>
                <a:latin typeface="+mn-lt"/>
                <a:ea typeface="+mn-ea"/>
                <a:cs typeface="+mn-cs"/>
              </a:rPr>
              <a:t>: Enhance intrinsic motivation. </a:t>
            </a:r>
          </a:p>
          <a:p>
            <a:endParaRPr lang="en-US" sz="1200" u="sng"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Remember</a:t>
            </a:r>
            <a:r>
              <a:rPr lang="en-US" sz="1200" u="sng" kern="1200" baseline="0" dirty="0" smtClean="0">
                <a:solidFill>
                  <a:schemeClr val="tx1"/>
                </a:solidFill>
                <a:effectLst/>
                <a:latin typeface="+mn-lt"/>
                <a:ea typeface="+mn-ea"/>
                <a:cs typeface="+mn-cs"/>
              </a:rPr>
              <a:t> the big picture</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Remember how small goals fit into long-term goals.</a:t>
            </a:r>
          </a:p>
          <a:p>
            <a:endParaRPr lang="en-US" sz="1200" i="0" kern="1200" dirty="0" smtClean="0">
              <a:solidFill>
                <a:schemeClr val="tx1"/>
              </a:solidFill>
              <a:effectLst/>
              <a:latin typeface="+mn-lt"/>
              <a:ea typeface="+mn-ea"/>
              <a:cs typeface="+mn-cs"/>
            </a:endParaRPr>
          </a:p>
          <a:p>
            <a:r>
              <a:rPr lang="en-US" sz="1200" i="0" u="sng" kern="1200" dirty="0" smtClean="0">
                <a:solidFill>
                  <a:schemeClr val="tx1"/>
                </a:solidFill>
                <a:effectLst/>
                <a:latin typeface="+mn-lt"/>
                <a:ea typeface="+mn-ea"/>
                <a:cs typeface="+mn-cs"/>
              </a:rPr>
              <a:t>Keep a balance</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Between goals and other aspects of life.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57</a:t>
            </a:fld>
            <a:endParaRPr lang="en-US"/>
          </a:p>
        </p:txBody>
      </p:sp>
    </p:spTree>
    <p:extLst>
      <p:ext uri="{BB962C8B-B14F-4D97-AF65-F5344CB8AC3E}">
        <p14:creationId xmlns:p14="http://schemas.microsoft.com/office/powerpoint/2010/main" val="1217954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Personal</a:t>
            </a:r>
            <a:r>
              <a:rPr lang="en-US" sz="1200" b="0" u="sng" kern="1200" dirty="0" smtClean="0">
                <a:solidFill>
                  <a:schemeClr val="tx1"/>
                </a:solidFill>
                <a:effectLst/>
                <a:latin typeface="+mn-lt"/>
                <a:ea typeface="+mn-ea"/>
                <a:cs typeface="+mn-cs"/>
              </a:rPr>
              <a:t> strivings:</a:t>
            </a:r>
            <a:r>
              <a:rPr lang="en-US" sz="1200" b="0" u="none"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Groupings of smaller goals that may help to facilitate larger, more abstract goals.</a:t>
            </a:r>
          </a:p>
          <a:p>
            <a:r>
              <a:rPr lang="en-US" sz="1200" kern="1200" dirty="0" smtClean="0">
                <a:solidFill>
                  <a:schemeClr val="tx1"/>
                </a:solidFill>
                <a:effectLst/>
                <a:latin typeface="+mn-lt"/>
                <a:ea typeface="+mn-ea"/>
                <a:cs typeface="+mn-cs"/>
              </a:rPr>
              <a:t> </a:t>
            </a:r>
          </a:p>
          <a:p>
            <a:r>
              <a:rPr lang="en-US" sz="1200" i="0" u="sng" kern="1200" dirty="0" smtClean="0">
                <a:solidFill>
                  <a:schemeClr val="tx1"/>
                </a:solidFill>
                <a:effectLst/>
                <a:latin typeface="+mn-lt"/>
                <a:ea typeface="+mn-ea"/>
                <a:cs typeface="+mn-cs"/>
              </a:rPr>
              <a:t>Extrinsic strivings:</a:t>
            </a:r>
            <a:r>
              <a:rPr lang="en-US" sz="1200" kern="1200" dirty="0" smtClean="0">
                <a:solidFill>
                  <a:schemeClr val="tx1"/>
                </a:solidFill>
                <a:effectLst/>
                <a:latin typeface="+mn-lt"/>
                <a:ea typeface="+mn-ea"/>
                <a:cs typeface="+mn-cs"/>
              </a:rPr>
              <a:t> Done for the sake of someone else or only for extrinsic rewards.</a:t>
            </a:r>
          </a:p>
          <a:p>
            <a:endParaRPr lang="en-US" sz="1200" kern="1200" dirty="0" smtClean="0">
              <a:solidFill>
                <a:schemeClr val="tx1"/>
              </a:solidFill>
              <a:effectLst/>
              <a:latin typeface="+mn-lt"/>
              <a:ea typeface="+mn-ea"/>
              <a:cs typeface="+mn-cs"/>
            </a:endParaRPr>
          </a:p>
          <a:p>
            <a:r>
              <a:rPr lang="en-US" sz="1200" i="0" u="sng" kern="1200" dirty="0" err="1" smtClean="0">
                <a:solidFill>
                  <a:schemeClr val="tx1"/>
                </a:solidFill>
                <a:effectLst/>
                <a:latin typeface="+mn-lt"/>
                <a:ea typeface="+mn-ea"/>
                <a:cs typeface="+mn-cs"/>
              </a:rPr>
              <a:t>Introjected</a:t>
            </a:r>
            <a:r>
              <a:rPr lang="en-US" sz="1200" i="0" u="sng" kern="1200" dirty="0" smtClean="0">
                <a:solidFill>
                  <a:schemeClr val="tx1"/>
                </a:solidFill>
                <a:effectLst/>
                <a:latin typeface="+mn-lt"/>
                <a:ea typeface="+mn-ea"/>
                <a:cs typeface="+mn-cs"/>
              </a:rPr>
              <a:t> strivings:</a:t>
            </a:r>
            <a:r>
              <a:rPr lang="en-US" sz="1200" kern="1200" dirty="0" smtClean="0">
                <a:solidFill>
                  <a:schemeClr val="tx1"/>
                </a:solidFill>
                <a:effectLst/>
                <a:latin typeface="+mn-lt"/>
                <a:ea typeface="+mn-ea"/>
                <a:cs typeface="+mn-cs"/>
              </a:rPr>
              <a:t> Pursued not necessarily for personally relevant reasons but because if you didn’t, then you’d feel guilty or that you’d let someone down.</a:t>
            </a:r>
          </a:p>
          <a:p>
            <a:endParaRPr lang="en-US" sz="1200" kern="1200" dirty="0" smtClean="0">
              <a:solidFill>
                <a:schemeClr val="tx1"/>
              </a:solidFill>
              <a:effectLst/>
              <a:latin typeface="+mn-lt"/>
              <a:ea typeface="+mn-ea"/>
              <a:cs typeface="+mn-cs"/>
            </a:endParaRPr>
          </a:p>
          <a:p>
            <a:r>
              <a:rPr lang="en-US" sz="1200" i="0" u="sng" kern="1200" dirty="0" smtClean="0">
                <a:solidFill>
                  <a:schemeClr val="tx1"/>
                </a:solidFill>
                <a:effectLst/>
                <a:latin typeface="+mn-lt"/>
                <a:ea typeface="+mn-ea"/>
                <a:cs typeface="+mn-cs"/>
              </a:rPr>
              <a:t>Identified strivings:</a:t>
            </a:r>
            <a:r>
              <a:rPr lang="en-US" sz="1200" i="0" u="none"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Relate to pursuing a goal that someone else says is important.</a:t>
            </a:r>
          </a:p>
          <a:p>
            <a:endParaRPr lang="en-US" sz="1200" kern="1200" dirty="0" smtClean="0">
              <a:solidFill>
                <a:schemeClr val="tx1"/>
              </a:solidFill>
              <a:effectLst/>
              <a:latin typeface="+mn-lt"/>
              <a:ea typeface="+mn-ea"/>
              <a:cs typeface="+mn-cs"/>
            </a:endParaRPr>
          </a:p>
          <a:p>
            <a:r>
              <a:rPr lang="en-US" sz="1200" i="0" u="sng" kern="1200" dirty="0" smtClean="0">
                <a:solidFill>
                  <a:schemeClr val="tx1"/>
                </a:solidFill>
                <a:effectLst/>
                <a:latin typeface="+mn-lt"/>
                <a:ea typeface="+mn-ea"/>
                <a:cs typeface="+mn-cs"/>
              </a:rPr>
              <a:t>Intrinsic strivings</a:t>
            </a:r>
            <a:r>
              <a:rPr lang="en-US" sz="1200" i="0" u="none"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Engaged in because they are personally meaningful and have been freely chosen by the individual.</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59</a:t>
            </a:fld>
            <a:endParaRPr lang="en-US"/>
          </a:p>
        </p:txBody>
      </p:sp>
    </p:spTree>
    <p:extLst>
      <p:ext uri="{BB962C8B-B14F-4D97-AF65-F5344CB8AC3E}">
        <p14:creationId xmlns:p14="http://schemas.microsoft.com/office/powerpoint/2010/main" val="4230843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Pathways</a:t>
            </a:r>
            <a:r>
              <a:rPr lang="en-US" dirty="0" smtClean="0"/>
              <a:t>: B</a:t>
            </a:r>
            <a:r>
              <a:rPr lang="en-US" sz="1200" kern="1200" dirty="0" smtClean="0">
                <a:solidFill>
                  <a:schemeClr val="tx1"/>
                </a:solidFill>
                <a:effectLst/>
                <a:latin typeface="+mn-lt"/>
                <a:ea typeface="+mn-ea"/>
                <a:cs typeface="+mn-cs"/>
              </a:rPr>
              <a:t>elieving that one can find ways to reach desired goals.</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Agency</a:t>
            </a:r>
            <a:r>
              <a:rPr lang="en-US" sz="1200" kern="1200" dirty="0" smtClean="0">
                <a:solidFill>
                  <a:schemeClr val="tx1"/>
                </a:solidFill>
                <a:effectLst/>
                <a:latin typeface="+mn-lt"/>
                <a:ea typeface="+mn-ea"/>
                <a:cs typeface="+mn-cs"/>
              </a:rPr>
              <a:t>: Believing that one can become motivated enough to pursue those goals.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60</a:t>
            </a:fld>
            <a:endParaRPr lang="en-US"/>
          </a:p>
        </p:txBody>
      </p:sp>
    </p:spTree>
    <p:extLst>
      <p:ext uri="{BB962C8B-B14F-4D97-AF65-F5344CB8AC3E}">
        <p14:creationId xmlns:p14="http://schemas.microsoft.com/office/powerpoint/2010/main" val="1995230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61</a:t>
            </a:fld>
            <a:endParaRPr lang="en-US"/>
          </a:p>
        </p:txBody>
      </p:sp>
    </p:spTree>
    <p:extLst>
      <p:ext uri="{BB962C8B-B14F-4D97-AF65-F5344CB8AC3E}">
        <p14:creationId xmlns:p14="http://schemas.microsoft.com/office/powerpoint/2010/main" val="4216538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62</a:t>
            </a:fld>
            <a:endParaRPr lang="en-US"/>
          </a:p>
        </p:txBody>
      </p:sp>
    </p:spTree>
    <p:extLst>
      <p:ext uri="{BB962C8B-B14F-4D97-AF65-F5344CB8AC3E}">
        <p14:creationId xmlns:p14="http://schemas.microsoft.com/office/powerpoint/2010/main" val="2759917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a:t>
            </a:fld>
            <a:endParaRPr lang="en-US"/>
          </a:p>
        </p:txBody>
      </p:sp>
    </p:spTree>
    <p:extLst>
      <p:ext uri="{BB962C8B-B14F-4D97-AF65-F5344CB8AC3E}">
        <p14:creationId xmlns:p14="http://schemas.microsoft.com/office/powerpoint/2010/main" val="2036826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59354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223896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dirty="0" smtClean="0"/>
              <a:t>.</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66</a:t>
            </a:fld>
            <a:endParaRPr lang="en-US"/>
          </a:p>
        </p:txBody>
      </p:sp>
    </p:spTree>
    <p:extLst>
      <p:ext uri="{BB962C8B-B14F-4D97-AF65-F5344CB8AC3E}">
        <p14:creationId xmlns:p14="http://schemas.microsoft.com/office/powerpoint/2010/main" val="4248323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Broaden attention and build resources</a:t>
            </a:r>
            <a:r>
              <a:rPr lang="en-US" sz="1200" dirty="0" smtClean="0"/>
              <a:t>: But only for resources associated with social interactions and social behavior.</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71</a:t>
            </a:fld>
            <a:endParaRPr lang="en-US"/>
          </a:p>
        </p:txBody>
      </p:sp>
    </p:spTree>
    <p:extLst>
      <p:ext uri="{BB962C8B-B14F-4D97-AF65-F5344CB8AC3E}">
        <p14:creationId xmlns:p14="http://schemas.microsoft.com/office/powerpoint/2010/main" val="1564660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72</a:t>
            </a:fld>
            <a:endParaRPr lang="en-US"/>
          </a:p>
        </p:txBody>
      </p:sp>
    </p:spTree>
    <p:extLst>
      <p:ext uri="{BB962C8B-B14F-4D97-AF65-F5344CB8AC3E}">
        <p14:creationId xmlns:p14="http://schemas.microsoft.com/office/powerpoint/2010/main" val="156368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smtClean="0"/>
              <a:t>Have it as a personality trait</a:t>
            </a:r>
            <a:r>
              <a:rPr lang="en-US" sz="1200" dirty="0" smtClean="0"/>
              <a:t>: Specifically, a trait related to a person’s self-perceived competencies at understanding emotions.</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74</a:t>
            </a:fld>
            <a:endParaRPr lang="en-US"/>
          </a:p>
        </p:txBody>
      </p:sp>
    </p:spTree>
    <p:extLst>
      <p:ext uri="{BB962C8B-B14F-4D97-AF65-F5344CB8AC3E}">
        <p14:creationId xmlns:p14="http://schemas.microsoft.com/office/powerpoint/2010/main" val="3163942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smtClean="0"/>
              <a:t>Have it as a personality trait</a:t>
            </a:r>
            <a:r>
              <a:rPr lang="en-US" sz="1200" dirty="0" smtClean="0"/>
              <a:t>: Specifically, a trait related to a person’s self-perceived competencies at understanding emotions.</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75</a:t>
            </a:fld>
            <a:endParaRPr lang="en-US"/>
          </a:p>
        </p:txBody>
      </p:sp>
    </p:spTree>
    <p:extLst>
      <p:ext uri="{BB962C8B-B14F-4D97-AF65-F5344CB8AC3E}">
        <p14:creationId xmlns:p14="http://schemas.microsoft.com/office/powerpoint/2010/main" val="730663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a:lnSpc>
                <a:spcPct val="150000"/>
              </a:lnSpc>
              <a:buClr>
                <a:schemeClr val="accent1"/>
              </a:buClr>
              <a:buSzPct val="12000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76</a:t>
            </a:fld>
            <a:endParaRPr lang="en-US"/>
          </a:p>
        </p:txBody>
      </p:sp>
    </p:spTree>
    <p:extLst>
      <p:ext uri="{BB962C8B-B14F-4D97-AF65-F5344CB8AC3E}">
        <p14:creationId xmlns:p14="http://schemas.microsoft.com/office/powerpoint/2010/main" val="1700059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Engine model of well-being involves inputs, processes, and outcomes: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u="sng"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u="none" dirty="0" smtClean="0"/>
              <a:t>Inputs: </a:t>
            </a:r>
            <a:r>
              <a:rPr lang="en-US" sz="1200" i="0" kern="1200" dirty="0" smtClean="0">
                <a:solidFill>
                  <a:schemeClr val="tx1"/>
                </a:solidFill>
                <a:effectLst/>
                <a:latin typeface="+mn-lt"/>
                <a:ea typeface="+mn-ea"/>
                <a:cs typeface="+mn-cs"/>
              </a:rPr>
              <a:t>Inputs are variables that are preexisting or endogenous to the person.</a:t>
            </a:r>
          </a:p>
          <a:p>
            <a:endParaRPr lang="en-US" sz="1200" i="0" kern="1200" dirty="0" smtClean="0">
              <a:solidFill>
                <a:schemeClr val="tx1"/>
              </a:solidFill>
              <a:effectLst/>
              <a:latin typeface="+mn-lt"/>
              <a:ea typeface="+mn-ea"/>
              <a:cs typeface="+mn-cs"/>
            </a:endParaRPr>
          </a:p>
          <a:p>
            <a:r>
              <a:rPr lang="en-US" sz="1200" i="0" u="none" kern="1200" dirty="0" smtClean="0">
                <a:solidFill>
                  <a:schemeClr val="tx1"/>
                </a:solidFill>
                <a:effectLst/>
                <a:latin typeface="+mn-lt"/>
                <a:ea typeface="+mn-ea"/>
                <a:cs typeface="+mn-cs"/>
              </a:rPr>
              <a:t>Process:</a:t>
            </a:r>
            <a:r>
              <a:rPr lang="en-US" sz="1200" i="0" kern="1200" dirty="0" smtClean="0">
                <a:solidFill>
                  <a:schemeClr val="tx1"/>
                </a:solidFill>
                <a:effectLst/>
                <a:latin typeface="+mn-lt"/>
                <a:ea typeface="+mn-ea"/>
                <a:cs typeface="+mn-cs"/>
              </a:rPr>
              <a:t> Refers to internal states that influence the choices people make that influence their well-being.</a:t>
            </a:r>
          </a:p>
          <a:p>
            <a:endParaRPr lang="en-US" sz="1200" i="0" kern="1200" dirty="0" smtClean="0">
              <a:solidFill>
                <a:schemeClr val="tx1"/>
              </a:solidFill>
              <a:effectLst/>
              <a:latin typeface="+mn-lt"/>
              <a:ea typeface="+mn-ea"/>
              <a:cs typeface="+mn-cs"/>
            </a:endParaRPr>
          </a:p>
          <a:p>
            <a:r>
              <a:rPr lang="en-US" sz="1200" i="0" u="none" kern="1200" dirty="0" smtClean="0">
                <a:solidFill>
                  <a:schemeClr val="tx1"/>
                </a:solidFill>
                <a:effectLst/>
                <a:latin typeface="+mn-lt"/>
                <a:ea typeface="+mn-ea"/>
                <a:cs typeface="+mn-cs"/>
              </a:rPr>
              <a:t>Outcome: </a:t>
            </a:r>
            <a:r>
              <a:rPr lang="en-US" sz="1200" i="0" kern="1200" dirty="0" smtClean="0">
                <a:solidFill>
                  <a:schemeClr val="tx1"/>
                </a:solidFill>
                <a:effectLst/>
                <a:latin typeface="+mn-lt"/>
                <a:ea typeface="+mn-ea"/>
                <a:cs typeface="+mn-cs"/>
              </a:rPr>
              <a:t>Refers to voluntary behavior that people choose in their search for well-being.</a:t>
            </a:r>
            <a:endParaRPr lang="en-US" i="0" dirty="0"/>
          </a:p>
        </p:txBody>
      </p:sp>
      <p:sp>
        <p:nvSpPr>
          <p:cNvPr id="4" name="Slide Number Placeholder 3"/>
          <p:cNvSpPr>
            <a:spLocks noGrp="1"/>
          </p:cNvSpPr>
          <p:nvPr>
            <p:ph type="sldNum" sz="quarter" idx="10"/>
          </p:nvPr>
        </p:nvSpPr>
        <p:spPr/>
        <p:txBody>
          <a:bodyPr/>
          <a:lstStyle/>
          <a:p>
            <a:fld id="{39974C31-EB4A-4B21-8134-CB5741A1DC5F}" type="slidenum">
              <a:rPr lang="en-US" smtClean="0"/>
              <a:t>77</a:t>
            </a:fld>
            <a:endParaRPr lang="en-US"/>
          </a:p>
        </p:txBody>
      </p:sp>
    </p:spTree>
    <p:extLst>
      <p:ext uri="{BB962C8B-B14F-4D97-AF65-F5344CB8AC3E}">
        <p14:creationId xmlns:p14="http://schemas.microsoft.com/office/powerpoint/2010/main" val="706121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78</a:t>
            </a:fld>
            <a:endParaRPr lang="en-US"/>
          </a:p>
        </p:txBody>
      </p:sp>
    </p:spTree>
    <p:extLst>
      <p:ext uri="{BB962C8B-B14F-4D97-AF65-F5344CB8AC3E}">
        <p14:creationId xmlns:p14="http://schemas.microsoft.com/office/powerpoint/2010/main" val="3242902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50000"/>
              </a:lnSpc>
              <a:buClr>
                <a:schemeClr val="accent1"/>
              </a:buClr>
              <a:buSzPct val="120000"/>
            </a:pPr>
            <a:r>
              <a:rPr lang="en-US" u="sng" dirty="0" smtClean="0"/>
              <a:t>Genetic influence--30</a:t>
            </a:r>
            <a:r>
              <a:rPr lang="en-US" sz="1200" u="sng" kern="1200" dirty="0" smtClean="0">
                <a:solidFill>
                  <a:schemeClr val="tx1"/>
                </a:solidFill>
                <a:effectLst/>
                <a:latin typeface="+mn-lt"/>
                <a:ea typeface="+mn-ea"/>
                <a:cs typeface="+mn-cs"/>
              </a:rPr>
              <a:t>–</a:t>
            </a:r>
            <a:r>
              <a:rPr lang="en-US" u="sng" baseline="0" dirty="0" smtClean="0"/>
              <a:t>50%</a:t>
            </a:r>
            <a:r>
              <a:rPr lang="en-US" baseline="0" dirty="0" smtClean="0"/>
              <a:t>: </a:t>
            </a:r>
            <a:r>
              <a:rPr lang="en-US" dirty="0" smtClean="0"/>
              <a:t>In case of twins, 40% of the variability among people in positive emotionality, 55% in negative emotionality, and 48% in overall well-being.</a:t>
            </a:r>
          </a:p>
          <a:p>
            <a:pPr lvl="0">
              <a:lnSpc>
                <a:spcPct val="150000"/>
              </a:lnSpc>
              <a:buClr>
                <a:schemeClr val="accent1"/>
              </a:buClr>
              <a:buSzPct val="120000"/>
            </a:pPr>
            <a:endParaRPr lang="en-US" dirty="0" smtClean="0"/>
          </a:p>
          <a:p>
            <a:pPr marL="0" marR="0" lvl="0" indent="0" algn="l" defTabSz="914400" rtl="0" eaLnBrk="1" fontAlgn="auto" latinLnBrk="0" hangingPunct="1">
              <a:lnSpc>
                <a:spcPct val="150000"/>
              </a:lnSpc>
              <a:spcBef>
                <a:spcPts val="0"/>
              </a:spcBef>
              <a:spcAft>
                <a:spcPts val="0"/>
              </a:spcAft>
              <a:buClr>
                <a:schemeClr val="accent1"/>
              </a:buClr>
              <a:buSzPct val="120000"/>
              <a:buFontTx/>
              <a:buNone/>
              <a:tabLst/>
              <a:defRPr/>
            </a:pPr>
            <a:r>
              <a:rPr lang="en-US" u="sng" dirty="0" smtClean="0"/>
              <a:t>Family environment and learning can impact well-being</a:t>
            </a:r>
            <a:r>
              <a:rPr lang="en-US" baseline="0" dirty="0" smtClean="0"/>
              <a:t>: </a:t>
            </a:r>
            <a:r>
              <a:rPr lang="en-US" dirty="0" smtClean="0"/>
              <a:t>In shared family environment or learning accounted for only 22% of positive emotionality and an extremely small 2% of negative emotionality.</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a:t>
            </a:fld>
            <a:endParaRPr lang="en-US"/>
          </a:p>
        </p:txBody>
      </p:sp>
    </p:spTree>
    <p:extLst>
      <p:ext uri="{BB962C8B-B14F-4D97-AF65-F5344CB8AC3E}">
        <p14:creationId xmlns:p14="http://schemas.microsoft.com/office/powerpoint/2010/main" val="1889976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79</a:t>
            </a:fld>
            <a:endParaRPr lang="en-US"/>
          </a:p>
        </p:txBody>
      </p:sp>
    </p:spTree>
    <p:extLst>
      <p:ext uri="{BB962C8B-B14F-4D97-AF65-F5344CB8AC3E}">
        <p14:creationId xmlns:p14="http://schemas.microsoft.com/office/powerpoint/2010/main" val="19418003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80</a:t>
            </a:fld>
            <a:endParaRPr lang="en-US"/>
          </a:p>
        </p:txBody>
      </p:sp>
    </p:spTree>
    <p:extLst>
      <p:ext uri="{BB962C8B-B14F-4D97-AF65-F5344CB8AC3E}">
        <p14:creationId xmlns:p14="http://schemas.microsoft.com/office/powerpoint/2010/main" val="3367550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Competence</a:t>
            </a:r>
            <a:r>
              <a:rPr lang="en-US" sz="1200" kern="1200" dirty="0" smtClean="0">
                <a:solidFill>
                  <a:schemeClr val="tx1"/>
                </a:solidFill>
                <a:effectLst/>
                <a:latin typeface="+mn-lt"/>
                <a:ea typeface="+mn-ea"/>
                <a:cs typeface="+mn-cs"/>
              </a:rPr>
              <a:t>: The need for mastery experiences that allow a person to deal effectively with her or his environment.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Relatedness</a:t>
            </a:r>
            <a:r>
              <a:rPr lang="en-US" sz="1200" kern="1200" dirty="0" smtClean="0">
                <a:solidFill>
                  <a:schemeClr val="tx1"/>
                </a:solidFill>
                <a:effectLst/>
                <a:latin typeface="+mn-lt"/>
                <a:ea typeface="+mn-ea"/>
                <a:cs typeface="+mn-cs"/>
              </a:rPr>
              <a:t>: The need for mutually supportive interpersonal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Autonomy</a:t>
            </a:r>
            <a:r>
              <a:rPr lang="en-US" sz="1200" kern="1200" dirty="0" smtClean="0">
                <a:solidFill>
                  <a:schemeClr val="tx1"/>
                </a:solidFill>
                <a:effectLst/>
                <a:latin typeface="+mn-lt"/>
                <a:ea typeface="+mn-ea"/>
                <a:cs typeface="+mn-cs"/>
              </a:rPr>
              <a:t>: The need to make independent decisions about areas in life that are important to the person.</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81</a:t>
            </a:fld>
            <a:endParaRPr lang="en-US"/>
          </a:p>
        </p:txBody>
      </p:sp>
    </p:spTree>
    <p:extLst>
      <p:ext uri="{BB962C8B-B14F-4D97-AF65-F5344CB8AC3E}">
        <p14:creationId xmlns:p14="http://schemas.microsoft.com/office/powerpoint/2010/main" val="1177245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The</a:t>
            </a:r>
            <a:r>
              <a:rPr lang="en-US" sz="1200" u="sng" kern="1200" baseline="0" dirty="0" smtClean="0">
                <a:solidFill>
                  <a:schemeClr val="tx1"/>
                </a:solidFill>
                <a:effectLst/>
                <a:latin typeface="+mn-lt"/>
                <a:ea typeface="+mn-ea"/>
                <a:cs typeface="+mn-cs"/>
              </a:rPr>
              <a:t> pleasant life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Focused on </a:t>
            </a:r>
            <a:r>
              <a:rPr lang="en-US" sz="1200" i="0" kern="1200" dirty="0" smtClean="0">
                <a:solidFill>
                  <a:schemeClr val="tx1"/>
                </a:solidFill>
                <a:effectLst/>
                <a:latin typeface="+mn-lt"/>
                <a:ea typeface="+mn-ea"/>
                <a:cs typeface="+mn-cs"/>
              </a:rPr>
              <a:t>positive emotions.</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The good life</a:t>
            </a:r>
            <a:r>
              <a:rPr lang="en-US" sz="1200" kern="1200" dirty="0" smtClean="0">
                <a:solidFill>
                  <a:schemeClr val="tx1"/>
                </a:solidFill>
                <a:effectLst/>
                <a:latin typeface="+mn-lt"/>
                <a:ea typeface="+mn-ea"/>
                <a:cs typeface="+mn-cs"/>
              </a:rPr>
              <a:t>: Found primarily through </a:t>
            </a:r>
            <a:r>
              <a:rPr lang="en-US" sz="1200" i="0" kern="1200" dirty="0" smtClean="0">
                <a:solidFill>
                  <a:schemeClr val="tx1"/>
                </a:solidFill>
                <a:effectLst/>
                <a:latin typeface="+mn-lt"/>
                <a:ea typeface="+mn-ea"/>
                <a:cs typeface="+mn-cs"/>
              </a:rPr>
              <a:t>engagement</a:t>
            </a:r>
            <a:r>
              <a:rPr lang="en-US" sz="1200" kern="1200" dirty="0" smtClean="0">
                <a:solidFill>
                  <a:schemeClr val="tx1"/>
                </a:solidFill>
                <a:effectLst/>
                <a:latin typeface="+mn-lt"/>
                <a:ea typeface="+mn-ea"/>
                <a:cs typeface="+mn-cs"/>
              </a:rPr>
              <a:t> in activities that are absorbing and promote full participation in life.</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The</a:t>
            </a:r>
            <a:r>
              <a:rPr lang="en-US" sz="1200" u="sng" kern="1200" baseline="0" dirty="0" smtClean="0">
                <a:solidFill>
                  <a:schemeClr val="tx1"/>
                </a:solidFill>
                <a:effectLst/>
                <a:latin typeface="+mn-lt"/>
                <a:ea typeface="+mn-ea"/>
                <a:cs typeface="+mn-cs"/>
              </a:rPr>
              <a:t> meaningful life</a:t>
            </a:r>
            <a:r>
              <a:rPr lang="en-US" sz="1200" kern="1200" baseline="0" dirty="0" smtClean="0">
                <a:solidFill>
                  <a:schemeClr val="tx1"/>
                </a:solidFill>
                <a:effectLst/>
                <a:latin typeface="+mn-lt"/>
                <a:ea typeface="+mn-ea"/>
                <a:cs typeface="+mn-cs"/>
              </a:rPr>
              <a:t>: Involves </a:t>
            </a:r>
            <a:r>
              <a:rPr lang="en-US" sz="1200" kern="1200" dirty="0" smtClean="0">
                <a:solidFill>
                  <a:schemeClr val="tx1"/>
                </a:solidFill>
                <a:effectLst/>
                <a:latin typeface="+mn-lt"/>
                <a:ea typeface="+mn-ea"/>
                <a:cs typeface="+mn-cs"/>
              </a:rPr>
              <a:t>using signature strengths in the service of something that is larger and more significant than the individual self.</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82</a:t>
            </a:fld>
            <a:endParaRPr lang="en-US"/>
          </a:p>
        </p:txBody>
      </p:sp>
    </p:spTree>
    <p:extLst>
      <p:ext uri="{BB962C8B-B14F-4D97-AF65-F5344CB8AC3E}">
        <p14:creationId xmlns:p14="http://schemas.microsoft.com/office/powerpoint/2010/main" val="42524181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84</a:t>
            </a:fld>
            <a:endParaRPr lang="en-US"/>
          </a:p>
        </p:txBody>
      </p:sp>
    </p:spTree>
    <p:extLst>
      <p:ext uri="{BB962C8B-B14F-4D97-AF65-F5344CB8AC3E}">
        <p14:creationId xmlns:p14="http://schemas.microsoft.com/office/powerpoint/2010/main" val="1182801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u="sng" dirty="0" smtClean="0"/>
              <a:t>Hereditability--most people have an average level of a set point</a:t>
            </a:r>
            <a:r>
              <a:rPr lang="en-US" sz="2400" dirty="0" smtClean="0"/>
              <a:t>: Beyond temporary highs and lows.</a:t>
            </a:r>
          </a:p>
          <a:p>
            <a:r>
              <a:rPr lang="en-IN" sz="24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u="sng" dirty="0" smtClean="0"/>
              <a:t>Everyone returns to an average or baseline level of well-being</a:t>
            </a:r>
            <a:r>
              <a:rPr lang="en-US" sz="2400" dirty="0" smtClean="0"/>
              <a:t>: A level set by genetics.</a:t>
            </a:r>
          </a:p>
          <a:p>
            <a:endParaRPr lang="en-US" sz="2400"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7</a:t>
            </a:fld>
            <a:endParaRPr lang="en-US"/>
          </a:p>
        </p:txBody>
      </p:sp>
    </p:spTree>
    <p:extLst>
      <p:ext uri="{BB962C8B-B14F-4D97-AF65-F5344CB8AC3E}">
        <p14:creationId xmlns:p14="http://schemas.microsoft.com/office/powerpoint/2010/main" val="3903521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9974C31-EB4A-4B21-8134-CB5741A1DC5F}" type="slidenum">
              <a:rPr lang="en-US" smtClean="0"/>
              <a:t>8</a:t>
            </a:fld>
            <a:endParaRPr lang="en-US"/>
          </a:p>
        </p:txBody>
      </p:sp>
    </p:spTree>
    <p:extLst>
      <p:ext uri="{BB962C8B-B14F-4D97-AF65-F5344CB8AC3E}">
        <p14:creationId xmlns:p14="http://schemas.microsoft.com/office/powerpoint/2010/main" val="76145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9974C31-EB4A-4B21-8134-CB5741A1DC5F}" type="slidenum">
              <a:rPr lang="en-US" smtClean="0"/>
              <a:t>9</a:t>
            </a:fld>
            <a:endParaRPr lang="en-US"/>
          </a:p>
        </p:txBody>
      </p:sp>
    </p:spTree>
    <p:extLst>
      <p:ext uri="{BB962C8B-B14F-4D97-AF65-F5344CB8AC3E}">
        <p14:creationId xmlns:p14="http://schemas.microsoft.com/office/powerpoint/2010/main" val="3503404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t>Differential susceptibility</a:t>
            </a:r>
            <a:r>
              <a:rPr lang="en-US" sz="1200" dirty="0" smtClean="0"/>
              <a:t>: Genes express themselves differently in different environments.</a:t>
            </a:r>
            <a:r>
              <a:rPr lang="en-US" sz="1200" baseline="0" dirty="0" smtClean="0"/>
              <a:t> </a:t>
            </a:r>
            <a:r>
              <a:rPr lang="en-US" dirty="0" smtClean="0"/>
              <a:t>DOES describes a</a:t>
            </a:r>
            <a:r>
              <a:rPr lang="en-US" sz="1200" kern="1200" dirty="0" smtClean="0">
                <a:solidFill>
                  <a:schemeClr val="tx1"/>
                </a:solidFill>
                <a:effectLst/>
                <a:latin typeface="+mn-lt"/>
                <a:ea typeface="+mn-ea"/>
                <a:cs typeface="+mn-cs"/>
              </a:rPr>
              <a:t> greater depth of cognitive processing (D), is easily overstimulated (O), is emotionally reactive and empathic (E), and is sensitive to subtle stimuli (S).</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10</a:t>
            </a:fld>
            <a:endParaRPr lang="en-US"/>
          </a:p>
        </p:txBody>
      </p:sp>
    </p:spTree>
    <p:extLst>
      <p:ext uri="{BB962C8B-B14F-4D97-AF65-F5344CB8AC3E}">
        <p14:creationId xmlns:p14="http://schemas.microsoft.com/office/powerpoint/2010/main" val="4110707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83A977F-2504-E741-85B4-8F01994E1F25}" type="datetimeFigureOut">
              <a:rPr lang="en-US" smtClean="0"/>
              <a:t>6/1/2020</a:t>
            </a:fld>
            <a:endParaRPr lang="en-US" dirty="0"/>
          </a:p>
        </p:txBody>
      </p:sp>
      <p:sp>
        <p:nvSpPr>
          <p:cNvPr id="5" name="Footer Placeholder 4"/>
          <p:cNvSpPr>
            <a:spLocks noGrp="1"/>
          </p:cNvSpPr>
          <p:nvPr>
            <p:ph type="ftr" sz="quarter" idx="11"/>
          </p:nvPr>
        </p:nvSpPr>
        <p:spPr>
          <a:xfrm>
            <a:off x="2396319" y="329308"/>
            <a:ext cx="3086292" cy="309201"/>
          </a:xfrm>
        </p:spPr>
        <p:txBody>
          <a:bodyPr/>
          <a:lstStyle/>
          <a:p>
            <a:r>
              <a:rPr lang="fr-FR" smtClean="0">
                <a:solidFill>
                  <a:srgbClr val="7F7F7F"/>
                </a:solidFill>
                <a:ea typeface="Times New Roman" panose="02020603050405020304" pitchFamily="18" charset="0"/>
              </a:rPr>
              <a:t>Compton, </a:t>
            </a:r>
            <a:r>
              <a:rPr lang="fr-FR" i="1" smtClean="0">
                <a:solidFill>
                  <a:srgbClr val="7F7F7F"/>
                </a:solidFill>
                <a:ea typeface="Times New Roman" panose="02020603050405020304" pitchFamily="18" charset="0"/>
              </a:rPr>
              <a:t>Positive Psychology, 3e</a:t>
            </a:r>
            <a:r>
              <a:rPr lang="fr-FR" smtClean="0">
                <a:solidFill>
                  <a:srgbClr val="7F7F7F"/>
                </a:solidFill>
                <a:ea typeface="Times New Roman" panose="02020603050405020304" pitchFamily="18" charset="0"/>
              </a:rPr>
              <a:t>. © SAGE Publications, 2020.</a:t>
            </a:r>
            <a:endParaRPr lang="fr-FR" sz="1200" dirty="0">
              <a:latin typeface="Times New Roman" panose="02020603050405020304" pitchFamily="18" charset="0"/>
              <a:ea typeface="Times New Roman" panose="02020603050405020304" pitchFamily="18" charset="0"/>
            </a:endParaRPr>
          </a:p>
        </p:txBody>
      </p:sp>
      <p:sp>
        <p:nvSpPr>
          <p:cNvPr id="6" name="Slide Number Placeholder 5"/>
          <p:cNvSpPr>
            <a:spLocks noGrp="1"/>
          </p:cNvSpPr>
          <p:nvPr>
            <p:ph type="sldNum" sz="quarter" idx="12"/>
          </p:nvPr>
        </p:nvSpPr>
        <p:spPr>
          <a:xfrm>
            <a:off x="1434703" y="798973"/>
            <a:ext cx="802005" cy="503578"/>
          </a:xfrm>
        </p:spPr>
        <p:txBody>
          <a:bodyPr/>
          <a:lstStyle/>
          <a:p>
            <a:fld id="{B6F15528-21DE-4FAA-801E-634DDDAF4B2B}" type="slidenum">
              <a:rPr lang="en-US" smtClean="0"/>
              <a:pPr/>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460293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9A7C16-FAF2-2C41-B697-563997C522AD}" type="datetimeFigureOut">
              <a:rPr lang="en-US" smtClean="0"/>
              <a:t>6/1/2020</a:t>
            </a:fld>
            <a:endParaRPr lang="en-US" dirty="0"/>
          </a:p>
        </p:txBody>
      </p:sp>
      <p:sp>
        <p:nvSpPr>
          <p:cNvPr id="5" name="Footer Placeholder 4"/>
          <p:cNvSpPr>
            <a:spLocks noGrp="1"/>
          </p:cNvSpPr>
          <p:nvPr>
            <p:ph type="ftr" sz="quarter" idx="11"/>
          </p:nvPr>
        </p:nvSpPr>
        <p:spPr/>
        <p:txBody>
          <a:bodyPr/>
          <a:lstStyle/>
          <a:p>
            <a:r>
              <a:rPr lang="fr-FR" smtClean="0">
                <a:solidFill>
                  <a:srgbClr val="7F7F7F"/>
                </a:solidFill>
                <a:ea typeface="Times New Roman" panose="02020603050405020304" pitchFamily="18" charset="0"/>
              </a:rPr>
              <a:t>Compton, </a:t>
            </a:r>
            <a:r>
              <a:rPr lang="fr-FR" i="1" smtClean="0">
                <a:solidFill>
                  <a:srgbClr val="7F7F7F"/>
                </a:solidFill>
                <a:ea typeface="Times New Roman" panose="02020603050405020304" pitchFamily="18" charset="0"/>
              </a:rPr>
              <a:t>Positive Psychology, 3e</a:t>
            </a:r>
            <a:r>
              <a:rPr lang="fr-FR" smtClean="0">
                <a:solidFill>
                  <a:srgbClr val="7F7F7F"/>
                </a:solidFill>
                <a:ea typeface="Times New Roman" panose="02020603050405020304" pitchFamily="18" charset="0"/>
              </a:rPr>
              <a:t>. © SAGE Publications, 2020.</a:t>
            </a:r>
            <a:endParaRPr lang="fr-FR" sz="1200" dirty="0">
              <a:latin typeface="Times New Roman" panose="02020603050405020304" pitchFamily="18" charset="0"/>
              <a:ea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040589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19D9EA-0687-604F-B97A-763B6765DF9F}" type="datetimeFigureOut">
              <a:rPr lang="en-US" smtClean="0"/>
              <a:t>6/1/2020</a:t>
            </a:fld>
            <a:endParaRPr lang="en-US" dirty="0"/>
          </a:p>
        </p:txBody>
      </p:sp>
      <p:sp>
        <p:nvSpPr>
          <p:cNvPr id="5" name="Footer Placeholder 4"/>
          <p:cNvSpPr>
            <a:spLocks noGrp="1"/>
          </p:cNvSpPr>
          <p:nvPr>
            <p:ph type="ftr" sz="quarter" idx="11"/>
          </p:nvPr>
        </p:nvSpPr>
        <p:spPr/>
        <p:txBody>
          <a:bodyPr/>
          <a:lstStyle/>
          <a:p>
            <a:r>
              <a:rPr lang="fr-FR" smtClean="0">
                <a:solidFill>
                  <a:srgbClr val="7F7F7F"/>
                </a:solidFill>
                <a:ea typeface="Times New Roman" panose="02020603050405020304" pitchFamily="18" charset="0"/>
              </a:rPr>
              <a:t>Compton, </a:t>
            </a:r>
            <a:r>
              <a:rPr lang="fr-FR" i="1" smtClean="0">
                <a:solidFill>
                  <a:srgbClr val="7F7F7F"/>
                </a:solidFill>
                <a:ea typeface="Times New Roman" panose="02020603050405020304" pitchFamily="18" charset="0"/>
              </a:rPr>
              <a:t>Positive Psychology, 3e</a:t>
            </a:r>
            <a:r>
              <a:rPr lang="fr-FR" smtClean="0">
                <a:solidFill>
                  <a:srgbClr val="7F7F7F"/>
                </a:solidFill>
                <a:ea typeface="Times New Roman" panose="02020603050405020304" pitchFamily="18" charset="0"/>
              </a:rPr>
              <a:t>. © SAGE Publications, 2020.</a:t>
            </a:r>
            <a:endParaRPr lang="fr-FR" sz="1200" dirty="0">
              <a:latin typeface="Times New Roman" panose="02020603050405020304" pitchFamily="18" charset="0"/>
              <a:ea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89770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lang="en-US" sz="1050" smtClean="0">
                <a:solidFill>
                  <a:schemeClr val="bg1">
                    <a:lumMod val="50000"/>
                  </a:schemeClr>
                </a:solidFill>
                <a:effectLst/>
              </a:defRPr>
            </a:lvl1pPr>
          </a:lstStyle>
          <a:p>
            <a:r>
              <a:rPr lang="fr-FR" dirty="0" smtClean="0"/>
              <a:t>Compton, </a:t>
            </a:r>
            <a:r>
              <a:rPr lang="fr-FR" i="1" dirty="0" smtClean="0"/>
              <a:t>Positive </a:t>
            </a:r>
            <a:r>
              <a:rPr lang="fr-FR" i="1" dirty="0" err="1" smtClean="0"/>
              <a:t>Psychology</a:t>
            </a:r>
            <a:r>
              <a:rPr lang="fr-FR" i="1" dirty="0" smtClean="0"/>
              <a:t>, 3e</a:t>
            </a:r>
            <a:r>
              <a:rPr lang="fr-FR" dirty="0" smtClean="0"/>
              <a:t>. © SAGE Publications, 2020.</a:t>
            </a:r>
            <a:endParaRPr lang="fr-FR" dirty="0"/>
          </a:p>
        </p:txBody>
      </p:sp>
      <p:sp>
        <p:nvSpPr>
          <p:cNvPr id="3" name="Subtitle 2"/>
          <p:cNvSpPr>
            <a:spLocks noGrp="1"/>
          </p:cNvSpPr>
          <p:nvPr>
            <p:ph type="subTitle" idx="1"/>
          </p:nvPr>
        </p:nvSpPr>
        <p:spPr>
          <a:xfrm>
            <a:off x="1371600" y="3429000"/>
            <a:ext cx="6400800" cy="22098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quarter" idx="13"/>
          </p:nvPr>
        </p:nvSpPr>
        <p:spPr>
          <a:xfrm>
            <a:off x="1371600" y="1143000"/>
            <a:ext cx="6400800" cy="2025650"/>
          </a:xfrm>
        </p:spPr>
        <p:txBody>
          <a:bodyPr anchor="b"/>
          <a:lstStyle>
            <a:lvl1pPr marL="0" indent="0" algn="ctr">
              <a:buNone/>
              <a:defRPr sz="4400" b="1">
                <a:solidFill>
                  <a:srgbClr val="1F497D"/>
                </a:solidFill>
              </a:defRPr>
            </a:lvl1pPr>
            <a:lvl2pPr marL="457200" indent="0">
              <a:buNone/>
              <a:defRPr/>
            </a:lvl2pPr>
          </a:lstStyle>
          <a:p>
            <a:pPr lvl="0"/>
            <a:r>
              <a:rPr lang="en-US" smtClean="0"/>
              <a:t>Click to edit Master text styles</a:t>
            </a:r>
          </a:p>
        </p:txBody>
      </p:sp>
    </p:spTree>
    <p:extLst>
      <p:ext uri="{BB962C8B-B14F-4D97-AF65-F5344CB8AC3E}">
        <p14:creationId xmlns:p14="http://schemas.microsoft.com/office/powerpoint/2010/main" val="181944092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fr-FR" dirty="0" smtClean="0"/>
              <a:t>Compton, </a:t>
            </a:r>
            <a:r>
              <a:rPr lang="fr-FR" i="1" dirty="0" smtClean="0"/>
              <a:t>Positive </a:t>
            </a:r>
            <a:r>
              <a:rPr lang="fr-FR" i="1" dirty="0" err="1" smtClean="0"/>
              <a:t>Psychology</a:t>
            </a:r>
            <a:r>
              <a:rPr lang="fr-FR" i="1" dirty="0" smtClean="0"/>
              <a:t>, 3e</a:t>
            </a:r>
            <a:r>
              <a:rPr lang="fr-FR" dirty="0" smtClean="0"/>
              <a:t>. © SAGE Publications, 2020.</a:t>
            </a:r>
            <a:endParaRPr lang="fr-FR"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88844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B9A02F-357D-AF42-B110-A7740AFDCA1B}" type="datetimeFigureOut">
              <a:rPr lang="en-US" smtClean="0"/>
              <a:t>6/1/2020</a:t>
            </a:fld>
            <a:endParaRPr lang="en-US" dirty="0"/>
          </a:p>
        </p:txBody>
      </p:sp>
      <p:sp>
        <p:nvSpPr>
          <p:cNvPr id="5" name="Footer Placeholder 4"/>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7346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BB9B27-4D02-2940-AED5-BC8F2B3B1507}" type="datetimeFigureOut">
              <a:rPr lang="en-US" smtClean="0"/>
              <a:t>6/1/2020</a:t>
            </a:fld>
            <a:endParaRPr lang="en-US" dirty="0"/>
          </a:p>
        </p:txBody>
      </p:sp>
      <p:sp>
        <p:nvSpPr>
          <p:cNvPr id="5" name="Footer Placeholder 4"/>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6574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4CF7878-2C98-7449-BB8F-764A5EA8E558}" type="datetimeFigureOut">
              <a:rPr lang="en-US" smtClean="0"/>
              <a:t>6/1/2020</a:t>
            </a:fld>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2452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D2F403-9584-1749-B6AB-5E1C5F94527C}" type="datetimeFigureOut">
              <a:rPr lang="en-US" smtClean="0"/>
              <a:t>6/1/2020</a:t>
            </a:fld>
            <a:endParaRPr lang="en-US" dirty="0"/>
          </a:p>
        </p:txBody>
      </p:sp>
      <p:sp>
        <p:nvSpPr>
          <p:cNvPr id="8" name="Footer Placeholder 7"/>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789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58C0351-EB03-5444-BA93-B7E778374E24}" type="datetimeFigureOut">
              <a:rPr lang="en-US" smtClean="0"/>
              <a:t>6/1/2020</a:t>
            </a:fld>
            <a:endParaRPr lang="en-US" dirty="0"/>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8555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ADB90-FF7E-5041-AB9F-1BC0957AB829}" type="datetimeFigureOut">
              <a:rPr lang="en-US" smtClean="0"/>
              <a:t>6/1/2020</a:t>
            </a:fld>
            <a:endParaRPr lang="en-US" dirty="0"/>
          </a:p>
        </p:txBody>
      </p:sp>
      <p:sp>
        <p:nvSpPr>
          <p:cNvPr id="3" name="Footer Placeholder 2"/>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3202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C1EB8CB6-48D8-4E47-B0D3-B56230F429D0}" type="datetimeFigureOut">
              <a:rPr lang="en-US" smtClean="0"/>
              <a:t>6/1/2020</a:t>
            </a:fld>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1661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4EF716D3-DCE8-CC45-8106-AE5DFCD073F9}" type="datetimeFigureOut">
              <a:rPr lang="en-US" smtClean="0"/>
              <a:t>6/1/2020</a:t>
            </a:fld>
            <a:endParaRPr lang="en-US" dirty="0"/>
          </a:p>
        </p:txBody>
      </p:sp>
      <p:sp>
        <p:nvSpPr>
          <p:cNvPr id="6" name="Footer Placeholder 5"/>
          <p:cNvSpPr>
            <a:spLocks noGrp="1"/>
          </p:cNvSpPr>
          <p:nvPr>
            <p:ph type="ftr" sz="quarter" idx="11"/>
          </p:nvPr>
        </p:nvSpPr>
        <p:spPr>
          <a:xfrm>
            <a:off x="1437530" y="318641"/>
            <a:ext cx="3251553" cy="320931"/>
          </a:xfrm>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9238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5">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D9FFFB4-400D-1240-AB24-6F86C96D4DFB}" type="datetimeFigureOut">
              <a:rPr lang="en-US" smtClean="0"/>
              <a:t>6/1/2020</a:t>
            </a:fld>
            <a:endParaRPr lang="en-US" dirty="0"/>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fr-FR" smtClean="0">
                <a:solidFill>
                  <a:srgbClr val="7F7F7F"/>
                </a:solidFill>
                <a:ea typeface="Times New Roman" panose="02020603050405020304" pitchFamily="18" charset="0"/>
              </a:rPr>
              <a:t>Compton, </a:t>
            </a:r>
            <a:r>
              <a:rPr lang="fr-FR" i="1" smtClean="0">
                <a:solidFill>
                  <a:srgbClr val="7F7F7F"/>
                </a:solidFill>
                <a:ea typeface="Times New Roman" panose="02020603050405020304" pitchFamily="18" charset="0"/>
              </a:rPr>
              <a:t>Positive Psychology, 3e</a:t>
            </a:r>
            <a:r>
              <a:rPr lang="fr-FR" smtClean="0">
                <a:solidFill>
                  <a:srgbClr val="7F7F7F"/>
                </a:solidFill>
                <a:ea typeface="Times New Roman" panose="02020603050405020304" pitchFamily="18" charset="0"/>
              </a:rPr>
              <a:t>. © SAGE Publications, 2020.</a:t>
            </a:r>
            <a:endParaRPr lang="fr-FR" sz="1200" dirty="0">
              <a:latin typeface="Times New Roman" panose="02020603050405020304" pitchFamily="18" charset="0"/>
              <a:ea typeface="Times New Roman" panose="02020603050405020304" pitchFamily="18" charset="0"/>
            </a:endParaRPr>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B6F15528-21DE-4FAA-801E-634DDDAF4B2B}" type="slidenum">
              <a:rPr lang="en-US" smtClean="0"/>
              <a:pPr/>
              <a:t>‹#›</a:t>
            </a:fld>
            <a:endParaRPr lang="en-US"/>
          </a:p>
        </p:txBody>
      </p:sp>
      <p:sp>
        <p:nvSpPr>
          <p:cNvPr id="11" name="Rectangle 10"/>
          <p:cNvSpPr/>
          <p:nvPr userDrawn="1"/>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89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674" r:id="rId13"/>
  </p:sldLayoutIdLst>
  <p:hf hdr="0" dt="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_9TShlMkQnc" TargetMode="Externa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viacharacter.org/www/Portals/0/Classification%20Graphic.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viacharacter.org/www/Character-Strengths/Curiosity" TargetMode="External"/><Relationship Id="rId2" Type="http://schemas.openxmlformats.org/officeDocument/2006/relationships/hyperlink" Target="http://www.viacharacter.org/www/Character-Strengths/Creativity"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www.viacharacter.org/www/Character-Strengths/Judmen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viacharacter.org/www/Character-Strengths/Perspective" TargetMode="External"/><Relationship Id="rId2" Type="http://schemas.openxmlformats.org/officeDocument/2006/relationships/hyperlink" Target="http://www.viacharacter.org/www/Character-Strengths/Love-of-Learning"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viacharacter.org/www/Character-Strengths/Perseverance" TargetMode="External"/><Relationship Id="rId2" Type="http://schemas.openxmlformats.org/officeDocument/2006/relationships/hyperlink" Target="http://www.viacharacter.org/www/Character-Strengths/Bravery"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hyperlink" Target="http://www.viacharacter.org/www/Character-Strengths/Zest" TargetMode="External"/><Relationship Id="rId2" Type="http://schemas.openxmlformats.org/officeDocument/2006/relationships/hyperlink" Target="http://www.viacharacter.org/www/Character-Strengths/Honesty"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hyperlink" Target="http://www.viacharacter.org/www/Character-Strengths/Kindness" TargetMode="External"/><Relationship Id="rId2" Type="http://schemas.openxmlformats.org/officeDocument/2006/relationships/hyperlink" Target="http://www.viacharacter.org/www/Character-Strengths/Love"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www.viacharacter.org/www/Character-Strengths/Social-Intelligenc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viacharacter.org/www/Character-Strengths/Fairness" TargetMode="External"/><Relationship Id="rId2" Type="http://schemas.openxmlformats.org/officeDocument/2006/relationships/hyperlink" Target="http://www.viacharacter.org/www/Character-Strengths/Teamwork"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www.viacharacter.org/www/Character-Strengths/Leadership"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ww.viacharacter.org/www/Character-Strengths/Humility" TargetMode="External"/><Relationship Id="rId2" Type="http://schemas.openxmlformats.org/officeDocument/2006/relationships/hyperlink" Target="http://www.viacharacter.org/www/Character-Strengths/Forgiveness"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www.sisterhelen.or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viacharacter.org/www/Character-Strengths/Self-Regulation" TargetMode="External"/><Relationship Id="rId2" Type="http://schemas.openxmlformats.org/officeDocument/2006/relationships/hyperlink" Target="http://www.viacharacter.org/www/Character-Strengths/Prudenc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viacharacter.org/www/Gratitude" TargetMode="External"/><Relationship Id="rId2" Type="http://schemas.openxmlformats.org/officeDocument/2006/relationships/hyperlink" Target="http://www.viacharacter.org/www/Character-Strengths/Appreciation-of-Beauty-and-Excellenc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viacharacter.org/www/Humor" TargetMode="External"/><Relationship Id="rId2" Type="http://schemas.openxmlformats.org/officeDocument/2006/relationships/hyperlink" Target="http://www.viacharacter.org/www/Character-Strengths/Hope"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www.viacharacter.org/www/Character-Strengths/Spirituality"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IkMHZ7mchVo"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youtube.com/watch?v=Z7dFDHzV36g" TargetMode="External"/><Relationship Id="rId2" Type="http://schemas.openxmlformats.org/officeDocument/2006/relationships/slideLayout" Target="../slideLayouts/slideLayout2.xml"/><Relationship Id="rId1" Type="http://schemas.openxmlformats.org/officeDocument/2006/relationships/video" Target="https://www.youtube.com/embed/_hFzxfQpLjM" TargetMode="External"/><Relationship Id="rId5" Type="http://schemas.openxmlformats.org/officeDocument/2006/relationships/image" Target="../media/image35.jpeg"/><Relationship Id="rId4" Type="http://schemas.openxmlformats.org/officeDocument/2006/relationships/image" Target="../media/image34.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17000" r="-17000"/>
          </a:stretch>
        </a:blip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524000" y="2133600"/>
            <a:ext cx="6400800" cy="2209800"/>
          </a:xfrm>
        </p:spPr>
        <p:txBody>
          <a:bodyPr>
            <a:normAutofit lnSpcReduction="10000"/>
          </a:bodyPr>
          <a:lstStyle/>
          <a:p>
            <a:pPr hangingPunct="0"/>
            <a:r>
              <a:rPr lang="en-US" sz="4000" dirty="0" smtClean="0"/>
              <a:t>Foundations: Emotion, Motivation, and the Nature of Well-Being </a:t>
            </a:r>
          </a:p>
          <a:p>
            <a:endParaRPr lang="en-US" dirty="0"/>
          </a:p>
        </p:txBody>
      </p:sp>
      <p:sp>
        <p:nvSpPr>
          <p:cNvPr id="2" name="Text Placeholder 1"/>
          <p:cNvSpPr>
            <a:spLocks noGrp="1"/>
          </p:cNvSpPr>
          <p:nvPr>
            <p:ph type="body" sz="quarter" idx="13"/>
          </p:nvPr>
        </p:nvSpPr>
        <p:spPr>
          <a:xfrm>
            <a:off x="381000" y="533400"/>
            <a:ext cx="3962400" cy="1111250"/>
          </a:xfrm>
        </p:spPr>
        <p:txBody>
          <a:bodyPr/>
          <a:lstStyle/>
          <a:p>
            <a:r>
              <a:rPr lang="en-US" dirty="0">
                <a:solidFill>
                  <a:schemeClr val="tx1"/>
                </a:solidFill>
              </a:rPr>
              <a:t>Chapter 2</a:t>
            </a:r>
          </a:p>
        </p:txBody>
      </p:sp>
    </p:spTree>
    <p:extLst>
      <p:ext uri="{BB962C8B-B14F-4D97-AF65-F5344CB8AC3E}">
        <p14:creationId xmlns:p14="http://schemas.microsoft.com/office/powerpoint/2010/main" val="2565008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487725" y="2015733"/>
            <a:ext cx="8351475" cy="4004067"/>
          </a:xfrm>
        </p:spPr>
        <p:txBody>
          <a:bodyPr>
            <a:normAutofit lnSpcReduction="10000"/>
          </a:bodyPr>
          <a:lstStyle/>
          <a:p>
            <a:pPr marL="57150" indent="0">
              <a:lnSpc>
                <a:spcPct val="150000"/>
              </a:lnSpc>
              <a:buClr>
                <a:schemeClr val="accent1"/>
              </a:buClr>
              <a:buSzPct val="120000"/>
              <a:buNone/>
            </a:pPr>
            <a:r>
              <a:rPr lang="en-US" sz="2800" dirty="0" smtClean="0"/>
              <a:t>The Highly </a:t>
            </a:r>
            <a:r>
              <a:rPr lang="en-US" sz="2800" dirty="0"/>
              <a:t>S</a:t>
            </a:r>
            <a:r>
              <a:rPr lang="en-US" sz="2800" dirty="0" smtClean="0"/>
              <a:t>ensitive </a:t>
            </a:r>
            <a:r>
              <a:rPr lang="en-US" sz="2800" dirty="0"/>
              <a:t>P</a:t>
            </a:r>
            <a:r>
              <a:rPr lang="en-US" sz="2800" dirty="0" smtClean="0"/>
              <a:t>erson (HSP)</a:t>
            </a:r>
          </a:p>
          <a:p>
            <a:r>
              <a:rPr lang="en-US" sz="2400" u="sng" dirty="0"/>
              <a:t>Differential susceptibility</a:t>
            </a:r>
            <a:r>
              <a:rPr lang="en-US" sz="2400" dirty="0"/>
              <a:t>: Genes express themselves differently in different environments</a:t>
            </a:r>
            <a:r>
              <a:rPr lang="en-US" dirty="0"/>
              <a:t>. </a:t>
            </a:r>
            <a:endParaRPr lang="en-US" dirty="0" smtClean="0"/>
          </a:p>
          <a:p>
            <a:r>
              <a:rPr lang="en-US" dirty="0" smtClean="0"/>
              <a:t>DOES </a:t>
            </a:r>
          </a:p>
          <a:p>
            <a:pPr lvl="1"/>
            <a:r>
              <a:rPr lang="en-US" sz="2400" dirty="0" smtClean="0"/>
              <a:t>D:  greater depth </a:t>
            </a:r>
            <a:r>
              <a:rPr lang="en-US" sz="2400" dirty="0"/>
              <a:t>of cognitive </a:t>
            </a:r>
            <a:r>
              <a:rPr lang="en-US" sz="2400" dirty="0" smtClean="0"/>
              <a:t>processing</a:t>
            </a:r>
          </a:p>
          <a:p>
            <a:pPr lvl="1"/>
            <a:r>
              <a:rPr lang="en-US" sz="2400" dirty="0" smtClean="0"/>
              <a:t>O:  easily </a:t>
            </a:r>
            <a:r>
              <a:rPr lang="en-US" sz="2400" dirty="0"/>
              <a:t>overstimulated </a:t>
            </a:r>
            <a:endParaRPr lang="en-US" sz="2400" dirty="0" smtClean="0"/>
          </a:p>
          <a:p>
            <a:pPr lvl="1"/>
            <a:r>
              <a:rPr lang="en-US" sz="2400" dirty="0" smtClean="0"/>
              <a:t>E: </a:t>
            </a:r>
            <a:r>
              <a:rPr lang="en-US" sz="2400" dirty="0"/>
              <a:t>emotionally reactive and empathic </a:t>
            </a:r>
            <a:endParaRPr lang="en-US" sz="2400" dirty="0" smtClean="0"/>
          </a:p>
          <a:p>
            <a:pPr lvl="1"/>
            <a:r>
              <a:rPr lang="en-US" sz="2400" dirty="0" smtClean="0"/>
              <a:t>S: </a:t>
            </a:r>
            <a:r>
              <a:rPr lang="en-US" sz="2400" dirty="0"/>
              <a:t>sensitive to subtle stimuli </a:t>
            </a:r>
          </a:p>
          <a:p>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982082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487725" y="2015733"/>
            <a:ext cx="8046675" cy="3450613"/>
          </a:xfrm>
        </p:spPr>
        <p:txBody>
          <a:bodyPr>
            <a:normAutofit/>
          </a:bodyPr>
          <a:lstStyle/>
          <a:p>
            <a:pPr marL="57150" indent="0">
              <a:lnSpc>
                <a:spcPct val="150000"/>
              </a:lnSpc>
              <a:buClr>
                <a:schemeClr val="accent1"/>
              </a:buClr>
              <a:buSzPct val="120000"/>
              <a:buNone/>
            </a:pPr>
            <a:r>
              <a:rPr lang="en-US" sz="2800" dirty="0" smtClean="0"/>
              <a:t>The Highly </a:t>
            </a:r>
            <a:r>
              <a:rPr lang="en-US" sz="2800" dirty="0"/>
              <a:t>S</a:t>
            </a:r>
            <a:r>
              <a:rPr lang="en-US" sz="2800" dirty="0" smtClean="0"/>
              <a:t>ensitive </a:t>
            </a:r>
            <a:r>
              <a:rPr lang="en-US" sz="2800" dirty="0"/>
              <a:t>P</a:t>
            </a:r>
            <a:r>
              <a:rPr lang="en-US" sz="2800" dirty="0" smtClean="0"/>
              <a:t>erson (HSP)</a:t>
            </a:r>
          </a:p>
          <a:p>
            <a:r>
              <a:rPr lang="en-US" sz="2400" dirty="0" smtClean="0"/>
              <a:t>20% of population exhibit this trait</a:t>
            </a:r>
          </a:p>
          <a:p>
            <a:r>
              <a:rPr lang="en-US" sz="2400" dirty="0" smtClean="0"/>
              <a:t>Those with HSP trait and raised in difficult homes tend to have emotional problems; those raised in supportive homes have advantages because their sensitivity to the environment and to other people helps them navigate their worlds better </a:t>
            </a:r>
            <a:endParaRPr lang="en-US" sz="2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0639792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609600" y="2015733"/>
            <a:ext cx="7848599" cy="4004067"/>
          </a:xfrm>
        </p:spPr>
        <p:txBody>
          <a:bodyPr>
            <a:normAutofit lnSpcReduction="10000"/>
          </a:bodyPr>
          <a:lstStyle/>
          <a:p>
            <a:pPr marL="0" indent="0">
              <a:buNone/>
            </a:pPr>
            <a:r>
              <a:rPr lang="en-US" sz="2800" dirty="0"/>
              <a:t>Cognition: How </a:t>
            </a:r>
            <a:r>
              <a:rPr lang="en-US" sz="2800" dirty="0" smtClean="0"/>
              <a:t>We Think </a:t>
            </a:r>
            <a:r>
              <a:rPr lang="en-US" sz="2800" dirty="0"/>
              <a:t>Impacts How </a:t>
            </a:r>
            <a:r>
              <a:rPr lang="en-US" sz="2800" dirty="0" smtClean="0"/>
              <a:t>We Feel</a:t>
            </a:r>
            <a:endParaRPr lang="en-US" sz="2800" dirty="0"/>
          </a:p>
          <a:p>
            <a:pPr>
              <a:lnSpc>
                <a:spcPct val="150000"/>
              </a:lnSpc>
              <a:buSzPct val="120000"/>
            </a:pPr>
            <a:r>
              <a:rPr lang="en-US" sz="2400" dirty="0" smtClean="0"/>
              <a:t>Changing </a:t>
            </a:r>
            <a:r>
              <a:rPr lang="en-US" sz="2400" dirty="0"/>
              <a:t>negative styles of thinking </a:t>
            </a:r>
            <a:r>
              <a:rPr lang="en-US" sz="2400" dirty="0" smtClean="0"/>
              <a:t>changes </a:t>
            </a:r>
            <a:r>
              <a:rPr lang="en-US" sz="2400" dirty="0"/>
              <a:t>how </a:t>
            </a:r>
            <a:r>
              <a:rPr lang="en-US" sz="2400" dirty="0" smtClean="0"/>
              <a:t>we feel</a:t>
            </a:r>
          </a:p>
          <a:p>
            <a:pPr lvl="1">
              <a:lnSpc>
                <a:spcPct val="150000"/>
              </a:lnSpc>
              <a:buSzPct val="120000"/>
            </a:pPr>
            <a:r>
              <a:rPr lang="en-US" sz="2000" dirty="0" smtClean="0"/>
              <a:t>Lonely…I am loved by someone</a:t>
            </a:r>
          </a:p>
          <a:p>
            <a:pPr lvl="1">
              <a:lnSpc>
                <a:spcPct val="150000"/>
              </a:lnSpc>
              <a:buSzPct val="120000"/>
            </a:pPr>
            <a:r>
              <a:rPr lang="en-US" sz="2000" dirty="0" smtClean="0"/>
              <a:t>Crisis…opportunity</a:t>
            </a:r>
            <a:endParaRPr lang="en-US" sz="2000" dirty="0"/>
          </a:p>
          <a:p>
            <a:pPr>
              <a:lnSpc>
                <a:spcPct val="150000"/>
              </a:lnSpc>
              <a:buSzPct val="120000"/>
            </a:pPr>
            <a:r>
              <a:rPr lang="en-US" sz="2400" dirty="0"/>
              <a:t>Seligman’s learned </a:t>
            </a:r>
            <a:r>
              <a:rPr lang="en-US" sz="2400" dirty="0" smtClean="0"/>
              <a:t>optimism: Possible to unlearn negative styles and learn how to interpret events with more realistic optimism </a:t>
            </a:r>
          </a:p>
          <a:p>
            <a:pPr marL="0" indent="0">
              <a:buNone/>
            </a:pPr>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11289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457200" y="1752600"/>
            <a:ext cx="8229600" cy="4603750"/>
          </a:xfrm>
        </p:spPr>
        <p:txBody>
          <a:bodyPr>
            <a:normAutofit/>
          </a:bodyPr>
          <a:lstStyle/>
          <a:p>
            <a:pPr marL="0" indent="0">
              <a:buNone/>
            </a:pPr>
            <a:r>
              <a:rPr lang="en-US" sz="2800" dirty="0"/>
              <a:t>Cognition: How </a:t>
            </a:r>
            <a:r>
              <a:rPr lang="en-US" sz="2800" dirty="0" smtClean="0"/>
              <a:t>We Think </a:t>
            </a:r>
            <a:r>
              <a:rPr lang="en-US" sz="2800" dirty="0"/>
              <a:t>Impacts How </a:t>
            </a:r>
            <a:r>
              <a:rPr lang="en-US" sz="2800" dirty="0" smtClean="0"/>
              <a:t>We Feel</a:t>
            </a:r>
          </a:p>
          <a:p>
            <a:pPr>
              <a:lnSpc>
                <a:spcPct val="150000"/>
              </a:lnSpc>
              <a:buClr>
                <a:schemeClr val="tx1"/>
              </a:buClr>
              <a:buSzPct val="120000"/>
            </a:pPr>
            <a:r>
              <a:rPr lang="en-US" sz="2400" dirty="0" smtClean="0"/>
              <a:t>How people think about time can impact:</a:t>
            </a:r>
          </a:p>
          <a:p>
            <a:pPr lvl="1">
              <a:lnSpc>
                <a:spcPct val="150000"/>
              </a:lnSpc>
              <a:buClr>
                <a:schemeClr val="tx1"/>
              </a:buClr>
              <a:buSzPct val="120000"/>
              <a:buFont typeface="Wingdings" panose="05000000000000000000" pitchFamily="2" charset="2"/>
              <a:buChar char="Ø"/>
            </a:pPr>
            <a:r>
              <a:rPr lang="en-US" sz="2400" dirty="0" smtClean="0"/>
              <a:t>Well-being</a:t>
            </a:r>
          </a:p>
          <a:p>
            <a:pPr lvl="1">
              <a:lnSpc>
                <a:spcPct val="150000"/>
              </a:lnSpc>
              <a:buClr>
                <a:schemeClr val="tx1"/>
              </a:buClr>
              <a:buSzPct val="120000"/>
              <a:buFont typeface="Wingdings" panose="05000000000000000000" pitchFamily="2" charset="2"/>
              <a:buChar char="Ø"/>
            </a:pPr>
            <a:r>
              <a:rPr lang="en-US" sz="2400" dirty="0" smtClean="0"/>
              <a:t>Physical health</a:t>
            </a:r>
          </a:p>
          <a:p>
            <a:pPr lvl="1">
              <a:lnSpc>
                <a:spcPct val="150000"/>
              </a:lnSpc>
              <a:buClr>
                <a:schemeClr val="tx1"/>
              </a:buClr>
              <a:buSzPct val="120000"/>
              <a:buFont typeface="Wingdings" panose="05000000000000000000" pitchFamily="2" charset="2"/>
              <a:buChar char="Ø"/>
            </a:pPr>
            <a:r>
              <a:rPr lang="en-US" sz="2400" dirty="0" smtClean="0"/>
              <a:t>Coping with negative events and </a:t>
            </a:r>
            <a:r>
              <a:rPr lang="en-US" sz="2400" dirty="0"/>
              <a:t>d</a:t>
            </a:r>
            <a:r>
              <a:rPr lang="en-US" sz="2400" dirty="0" smtClean="0"/>
              <a:t>ecision making</a:t>
            </a:r>
          </a:p>
          <a:p>
            <a:pPr lvl="1">
              <a:lnSpc>
                <a:spcPct val="150000"/>
              </a:lnSpc>
              <a:buClr>
                <a:schemeClr val="tx1"/>
              </a:buClr>
              <a:buSzPct val="120000"/>
              <a:buFont typeface="Wingdings" panose="05000000000000000000" pitchFamily="2" charset="2"/>
              <a:buChar char="Ø"/>
            </a:pPr>
            <a:r>
              <a:rPr lang="en-US" sz="2400" dirty="0" smtClean="0"/>
              <a:t>Work satisfaction</a:t>
            </a:r>
            <a:endParaRPr lang="en-US" sz="2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778363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491" y="704896"/>
            <a:ext cx="6571343" cy="1049235"/>
          </a:xfrm>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457200" y="1820518"/>
            <a:ext cx="8229600" cy="4535832"/>
          </a:xfrm>
        </p:spPr>
        <p:txBody>
          <a:bodyPr>
            <a:normAutofit fontScale="47500" lnSpcReduction="20000"/>
          </a:bodyPr>
          <a:lstStyle/>
          <a:p>
            <a:pPr marL="0" indent="0">
              <a:buNone/>
            </a:pPr>
            <a:r>
              <a:rPr lang="en-US" sz="4500" dirty="0"/>
              <a:t>Cognition: How </a:t>
            </a:r>
            <a:r>
              <a:rPr lang="en-US" sz="4500" dirty="0" smtClean="0"/>
              <a:t>We Think </a:t>
            </a:r>
            <a:r>
              <a:rPr lang="en-US" sz="4500" dirty="0"/>
              <a:t>Impacts How </a:t>
            </a:r>
            <a:r>
              <a:rPr lang="en-US" sz="4500" dirty="0" smtClean="0"/>
              <a:t>We Feel</a:t>
            </a:r>
            <a:endParaRPr lang="en-US" sz="4500" dirty="0"/>
          </a:p>
          <a:p>
            <a:pPr>
              <a:lnSpc>
                <a:spcPct val="150000"/>
              </a:lnSpc>
              <a:buClr>
                <a:schemeClr val="tx1"/>
              </a:buClr>
              <a:buSzPct val="120000"/>
            </a:pPr>
            <a:r>
              <a:rPr lang="en-US" sz="4400" dirty="0" smtClean="0"/>
              <a:t>Five </a:t>
            </a:r>
            <a:r>
              <a:rPr lang="en-US" sz="4400" dirty="0"/>
              <a:t>approaches that </a:t>
            </a:r>
            <a:r>
              <a:rPr lang="en-US" sz="4400" dirty="0" smtClean="0"/>
              <a:t>influence </a:t>
            </a:r>
            <a:r>
              <a:rPr lang="en-US" sz="4400" dirty="0"/>
              <a:t>our happiness</a:t>
            </a:r>
          </a:p>
          <a:p>
            <a:pPr lvl="1">
              <a:lnSpc>
                <a:spcPct val="150000"/>
              </a:lnSpc>
              <a:buClr>
                <a:schemeClr val="tx1"/>
              </a:buClr>
              <a:buSzPct val="120000"/>
              <a:buFont typeface="Arial" panose="020B0604020202020204" pitchFamily="34" charset="0"/>
              <a:buChar char="─"/>
            </a:pPr>
            <a:r>
              <a:rPr lang="en-US" sz="4400" dirty="0"/>
              <a:t>Past-negative </a:t>
            </a:r>
            <a:r>
              <a:rPr lang="en-US" sz="4400" dirty="0" smtClean="0"/>
              <a:t>type (focus on </a:t>
            </a:r>
            <a:r>
              <a:rPr lang="en-US" sz="4400" dirty="0" err="1" smtClean="0"/>
              <a:t>neg</a:t>
            </a:r>
            <a:r>
              <a:rPr lang="en-US" sz="4400" dirty="0" smtClean="0"/>
              <a:t> past experiences)</a:t>
            </a:r>
            <a:endParaRPr lang="en-US" sz="4400" dirty="0"/>
          </a:p>
          <a:p>
            <a:pPr lvl="1">
              <a:lnSpc>
                <a:spcPct val="150000"/>
              </a:lnSpc>
              <a:buClr>
                <a:schemeClr val="tx1"/>
              </a:buClr>
              <a:buSzPct val="120000"/>
              <a:buFont typeface="Arial" panose="020B0604020202020204" pitchFamily="34" charset="0"/>
              <a:buChar char="─"/>
            </a:pPr>
            <a:r>
              <a:rPr lang="en-US" sz="4400" dirty="0"/>
              <a:t>Past-positive </a:t>
            </a:r>
            <a:r>
              <a:rPr lang="en-US" sz="4400" dirty="0" smtClean="0"/>
              <a:t>type (pleasant, nostalgic view of past events)</a:t>
            </a:r>
            <a:endParaRPr lang="en-US" sz="4400" dirty="0"/>
          </a:p>
          <a:p>
            <a:pPr lvl="1">
              <a:lnSpc>
                <a:spcPct val="150000"/>
              </a:lnSpc>
              <a:buClr>
                <a:schemeClr val="tx1"/>
              </a:buClr>
              <a:buSzPct val="120000"/>
              <a:buFont typeface="Arial" panose="020B0604020202020204" pitchFamily="34" charset="0"/>
              <a:buChar char="─"/>
            </a:pPr>
            <a:r>
              <a:rPr lang="en-US" sz="4400" dirty="0"/>
              <a:t>Present-hedonistic </a:t>
            </a:r>
            <a:r>
              <a:rPr lang="en-US" sz="4400" dirty="0" smtClean="0"/>
              <a:t>type (pleasure-seeking impulses)</a:t>
            </a:r>
            <a:endParaRPr lang="en-US" sz="4400" dirty="0"/>
          </a:p>
          <a:p>
            <a:pPr lvl="1">
              <a:lnSpc>
                <a:spcPct val="150000"/>
              </a:lnSpc>
              <a:buClr>
                <a:schemeClr val="tx1"/>
              </a:buClr>
              <a:buSzPct val="120000"/>
              <a:buFont typeface="Arial" panose="020B0604020202020204" pitchFamily="34" charset="0"/>
              <a:buChar char="─"/>
            </a:pPr>
            <a:r>
              <a:rPr lang="en-US" sz="4400" dirty="0"/>
              <a:t>Present-fatalistic </a:t>
            </a:r>
            <a:r>
              <a:rPr lang="en-US" sz="4400" dirty="0" smtClean="0"/>
              <a:t>type (feel powerless to change present or future)</a:t>
            </a:r>
            <a:endParaRPr lang="en-US" sz="4400" dirty="0"/>
          </a:p>
          <a:p>
            <a:pPr lvl="1">
              <a:lnSpc>
                <a:spcPct val="150000"/>
              </a:lnSpc>
              <a:buClr>
                <a:schemeClr val="tx1"/>
              </a:buClr>
              <a:buSzPct val="120000"/>
              <a:buFont typeface="Arial" panose="020B0604020202020204" pitchFamily="34" charset="0"/>
              <a:buChar char="─"/>
            </a:pPr>
            <a:r>
              <a:rPr lang="en-US" sz="4400" dirty="0"/>
              <a:t>F</a:t>
            </a:r>
            <a:r>
              <a:rPr lang="en-US" sz="4400" dirty="0" smtClean="0"/>
              <a:t>uture-oriented type (ambitious but feel nagging sense of urgency that can impact relationships)</a:t>
            </a:r>
          </a:p>
          <a:p>
            <a:pPr>
              <a:lnSpc>
                <a:spcPct val="150000"/>
              </a:lnSpc>
              <a:buClr>
                <a:schemeClr val="tx1"/>
              </a:buClr>
              <a:buSzPct val="120000"/>
            </a:pPr>
            <a:r>
              <a:rPr lang="en-US" sz="4400" dirty="0" smtClean="0"/>
              <a:t>Transcendental-future (how present will impact life after death)</a:t>
            </a:r>
            <a:endParaRPr lang="en-US" sz="4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75203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491" y="704896"/>
            <a:ext cx="6571343" cy="1049235"/>
          </a:xfrm>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457200" y="1820518"/>
            <a:ext cx="8229600" cy="4535832"/>
          </a:xfrm>
        </p:spPr>
        <p:txBody>
          <a:bodyPr>
            <a:normAutofit/>
          </a:bodyPr>
          <a:lstStyle/>
          <a:p>
            <a:pPr marL="0" indent="0">
              <a:buNone/>
            </a:pPr>
            <a:r>
              <a:rPr lang="en-US" sz="2800" dirty="0"/>
              <a:t>Cognition: How </a:t>
            </a:r>
            <a:r>
              <a:rPr lang="en-US" sz="2800" dirty="0" smtClean="0"/>
              <a:t>We Think </a:t>
            </a:r>
            <a:r>
              <a:rPr lang="en-US" sz="2800" dirty="0"/>
              <a:t>Impacts How </a:t>
            </a:r>
            <a:r>
              <a:rPr lang="en-US" sz="2800" dirty="0" smtClean="0"/>
              <a:t>We Feel</a:t>
            </a:r>
          </a:p>
          <a:p>
            <a:pPr marL="0" indent="0">
              <a:buNone/>
            </a:pPr>
            <a:r>
              <a:rPr lang="en-US" sz="2800" dirty="0" smtClean="0"/>
              <a:t>Balanced Time Perspective may be most advantageous for well-being</a:t>
            </a:r>
          </a:p>
          <a:p>
            <a:pPr lvl="1">
              <a:buFont typeface="Wingdings" panose="05000000000000000000" pitchFamily="2" charset="2"/>
              <a:buChar char="§"/>
            </a:pPr>
            <a:r>
              <a:rPr lang="en-US" sz="2400" dirty="0" smtClean="0"/>
              <a:t>We should try to learn from the past and maintain the ability to look toward goals</a:t>
            </a:r>
          </a:p>
          <a:p>
            <a:pPr lvl="1">
              <a:buFont typeface="Wingdings" panose="05000000000000000000" pitchFamily="2" charset="2"/>
              <a:buChar char="§"/>
            </a:pPr>
            <a:r>
              <a:rPr lang="en-US" sz="2400" dirty="0" smtClean="0"/>
              <a:t>We should try to delay gratification to reach our hoped-for future while giving ourselves time to have fun and enjoy present pleasures</a:t>
            </a:r>
            <a:endParaRPr lang="en-US" sz="2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8613134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491" y="704896"/>
            <a:ext cx="6571343" cy="1049235"/>
          </a:xfrm>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457200" y="1820518"/>
            <a:ext cx="8229600" cy="4535832"/>
          </a:xfrm>
        </p:spPr>
        <p:txBody>
          <a:bodyPr>
            <a:normAutofit/>
          </a:bodyPr>
          <a:lstStyle/>
          <a:p>
            <a:pPr marL="0" indent="0">
              <a:buNone/>
            </a:pPr>
            <a:r>
              <a:rPr lang="en-US" sz="2800" dirty="0"/>
              <a:t>Cognition: How </a:t>
            </a:r>
            <a:r>
              <a:rPr lang="en-US" sz="2800" dirty="0" smtClean="0"/>
              <a:t>We Think </a:t>
            </a:r>
            <a:r>
              <a:rPr lang="en-US" sz="2800" dirty="0"/>
              <a:t>Impacts How </a:t>
            </a:r>
            <a:r>
              <a:rPr lang="en-US" sz="2800" dirty="0" smtClean="0"/>
              <a:t>We Feel</a:t>
            </a:r>
          </a:p>
          <a:p>
            <a:pPr marL="0" indent="0">
              <a:buNone/>
            </a:pPr>
            <a:r>
              <a:rPr lang="en-US" sz="2800" dirty="0" smtClean="0"/>
              <a:t>Live Like You Were Dying Time</a:t>
            </a:r>
          </a:p>
          <a:p>
            <a:pPr lvl="1"/>
            <a:r>
              <a:rPr lang="en-US" sz="2400" dirty="0" smtClean="0"/>
              <a:t>“imagining time as scarce prompted people to seize the moment and extract greater well-being from their lives” (</a:t>
            </a:r>
            <a:r>
              <a:rPr lang="en-US" sz="2400" dirty="0" err="1" smtClean="0"/>
              <a:t>Layous</a:t>
            </a:r>
            <a:r>
              <a:rPr lang="en-US" sz="2400" dirty="0" smtClean="0"/>
              <a:t>, Kurtz, Chancellor, </a:t>
            </a:r>
            <a:r>
              <a:rPr lang="en-US" sz="2400" dirty="0" err="1" smtClean="0"/>
              <a:t>Lyubomirsky</a:t>
            </a:r>
            <a:r>
              <a:rPr lang="en-US" sz="2400" dirty="0" smtClean="0"/>
              <a:t>, 2017, p. 1)</a:t>
            </a:r>
          </a:p>
          <a:p>
            <a:pPr lvl="1"/>
            <a:endParaRPr lang="en-US" sz="2400"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pic>
        <p:nvPicPr>
          <p:cNvPr id="4" name="_9TShlMkQnc"/>
          <p:cNvPicPr>
            <a:picLocks noRot="1" noChangeAspect="1"/>
          </p:cNvPicPr>
          <p:nvPr>
            <a:videoFile r:link="rId1"/>
          </p:nvPr>
        </p:nvPicPr>
        <p:blipFill>
          <a:blip r:embed="rId4"/>
          <a:stretch>
            <a:fillRect/>
          </a:stretch>
        </p:blipFill>
        <p:spPr>
          <a:xfrm>
            <a:off x="2819400" y="4419600"/>
            <a:ext cx="3048000" cy="1714500"/>
          </a:xfrm>
          <a:prstGeom prst="rect">
            <a:avLst/>
          </a:prstGeom>
        </p:spPr>
      </p:pic>
    </p:spTree>
    <p:extLst>
      <p:ext uri="{BB962C8B-B14F-4D97-AF65-F5344CB8AC3E}">
        <p14:creationId xmlns:p14="http://schemas.microsoft.com/office/powerpoint/2010/main" val="1457619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487725" y="2015733"/>
            <a:ext cx="8046675" cy="3450613"/>
          </a:xfrm>
        </p:spPr>
        <p:txBody>
          <a:bodyPr>
            <a:normAutofit/>
          </a:bodyPr>
          <a:lstStyle/>
          <a:p>
            <a:pPr marL="0" indent="0">
              <a:buNone/>
            </a:pPr>
            <a:r>
              <a:rPr lang="en-US" sz="2800" dirty="0"/>
              <a:t>Behavior: How </a:t>
            </a:r>
            <a:r>
              <a:rPr lang="en-US" sz="2800" dirty="0" smtClean="0"/>
              <a:t>We Act </a:t>
            </a:r>
            <a:r>
              <a:rPr lang="en-US" sz="2800" dirty="0"/>
              <a:t>Influences How </a:t>
            </a:r>
            <a:r>
              <a:rPr lang="en-US" sz="2800" dirty="0" smtClean="0"/>
              <a:t>We Feel </a:t>
            </a:r>
          </a:p>
          <a:p>
            <a:pPr>
              <a:lnSpc>
                <a:spcPct val="150000"/>
              </a:lnSpc>
              <a:buClr>
                <a:schemeClr val="tx1"/>
              </a:buClr>
              <a:buSzPct val="120000"/>
            </a:pPr>
            <a:r>
              <a:rPr lang="en-US" sz="3800" dirty="0" smtClean="0"/>
              <a:t> </a:t>
            </a:r>
            <a:r>
              <a:rPr lang="en-US" dirty="0" smtClean="0"/>
              <a:t>Behavior causes a major influence on emotions </a:t>
            </a:r>
            <a:endParaRPr lang="en-US" dirty="0"/>
          </a:p>
          <a:p>
            <a:pPr>
              <a:lnSpc>
                <a:spcPct val="150000"/>
              </a:lnSpc>
              <a:buClr>
                <a:schemeClr val="tx1"/>
              </a:buClr>
              <a:buSzPct val="120000"/>
            </a:pPr>
            <a:r>
              <a:rPr lang="en-US" dirty="0" smtClean="0"/>
              <a:t>Contribution </a:t>
            </a:r>
            <a:r>
              <a:rPr lang="en-US" dirty="0"/>
              <a:t>of positive psychology is its focus on positive </a:t>
            </a:r>
            <a:r>
              <a:rPr lang="en-US" dirty="0" smtClean="0"/>
              <a:t>behaviors</a:t>
            </a:r>
            <a:endParaRPr lang="en-US" dirty="0"/>
          </a:p>
          <a:p>
            <a:pPr marL="457200" lvl="1" indent="0">
              <a:lnSpc>
                <a:spcPct val="150000"/>
              </a:lnSpc>
              <a:buClr>
                <a:schemeClr val="accent1"/>
              </a:buClr>
              <a:buSzPct val="120000"/>
              <a:buNone/>
            </a:pPr>
            <a:endParaRPr lang="en-US"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4211365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609600" y="2015733"/>
            <a:ext cx="7848599" cy="3450613"/>
          </a:xfrm>
        </p:spPr>
        <p:txBody>
          <a:bodyPr>
            <a:normAutofit fontScale="55000" lnSpcReduction="20000"/>
          </a:bodyPr>
          <a:lstStyle/>
          <a:p>
            <a:pPr marL="0" indent="0">
              <a:lnSpc>
                <a:spcPct val="150000"/>
              </a:lnSpc>
              <a:buClr>
                <a:schemeClr val="accent1"/>
              </a:buClr>
              <a:buSzPct val="120000"/>
              <a:buNone/>
            </a:pPr>
            <a:r>
              <a:rPr lang="en-US" sz="4500" dirty="0"/>
              <a:t>How </a:t>
            </a:r>
            <a:r>
              <a:rPr lang="en-US" sz="4500" dirty="0" smtClean="0"/>
              <a:t>We Act </a:t>
            </a:r>
            <a:r>
              <a:rPr lang="en-US" sz="4500" dirty="0"/>
              <a:t>Influences How </a:t>
            </a:r>
            <a:r>
              <a:rPr lang="en-US" sz="4500" dirty="0" smtClean="0"/>
              <a:t>We Feel </a:t>
            </a:r>
            <a:r>
              <a:rPr lang="en-US" sz="4500" dirty="0"/>
              <a:t>:Virtues, </a:t>
            </a:r>
            <a:r>
              <a:rPr lang="en-US" sz="4500" dirty="0" smtClean="0"/>
              <a:t>Strengths</a:t>
            </a:r>
            <a:r>
              <a:rPr lang="en-US" sz="4500" dirty="0"/>
              <a:t>, </a:t>
            </a:r>
            <a:r>
              <a:rPr lang="en-US" sz="4500" dirty="0" smtClean="0"/>
              <a:t>Character</a:t>
            </a:r>
            <a:r>
              <a:rPr lang="en-US" sz="4500" dirty="0"/>
              <a:t>, and </a:t>
            </a:r>
            <a:r>
              <a:rPr lang="en-US" sz="4500" dirty="0" smtClean="0"/>
              <a:t>Our Emotions</a:t>
            </a:r>
            <a:r>
              <a:rPr lang="en-US" sz="4500" b="1" dirty="0" smtClean="0"/>
              <a:t> </a:t>
            </a:r>
          </a:p>
          <a:p>
            <a:pPr>
              <a:lnSpc>
                <a:spcPct val="150000"/>
              </a:lnSpc>
              <a:buClr>
                <a:schemeClr val="tx1"/>
              </a:buClr>
              <a:buSzPct val="120000"/>
            </a:pPr>
            <a:r>
              <a:rPr lang="en-US" sz="4400" dirty="0" smtClean="0"/>
              <a:t>Strengths </a:t>
            </a:r>
            <a:r>
              <a:rPr lang="en-US" sz="4400" dirty="0"/>
              <a:t>and virtues </a:t>
            </a:r>
            <a:r>
              <a:rPr lang="en-US" sz="4400" dirty="0" smtClean="0"/>
              <a:t>important tools to handle </a:t>
            </a:r>
            <a:r>
              <a:rPr lang="en-US" sz="4400" dirty="0"/>
              <a:t>stress </a:t>
            </a:r>
            <a:r>
              <a:rPr lang="en-US" sz="4400" dirty="0" smtClean="0"/>
              <a:t>and </a:t>
            </a:r>
            <a:r>
              <a:rPr lang="en-US" sz="4400" dirty="0"/>
              <a:t>difficult </a:t>
            </a:r>
            <a:r>
              <a:rPr lang="en-US" sz="4400" dirty="0" smtClean="0"/>
              <a:t>situations</a:t>
            </a:r>
          </a:p>
          <a:p>
            <a:pPr>
              <a:lnSpc>
                <a:spcPct val="150000"/>
              </a:lnSpc>
              <a:buClr>
                <a:schemeClr val="tx1"/>
              </a:buClr>
              <a:buSzPct val="120000"/>
            </a:pPr>
            <a:r>
              <a:rPr lang="en-US" sz="4400" dirty="0"/>
              <a:t>The </a:t>
            </a:r>
            <a:r>
              <a:rPr lang="en-US" sz="4400" dirty="0" err="1" smtClean="0"/>
              <a:t>StrengthsFinder</a:t>
            </a:r>
            <a:r>
              <a:rPr lang="en-US" sz="4400" dirty="0" smtClean="0"/>
              <a:t> </a:t>
            </a:r>
            <a:r>
              <a:rPr lang="en-US" sz="4400" dirty="0"/>
              <a:t>evaluates 34 </a:t>
            </a:r>
            <a:r>
              <a:rPr lang="en-US" sz="4400" dirty="0" smtClean="0"/>
              <a:t>themes</a:t>
            </a:r>
          </a:p>
          <a:p>
            <a:pPr>
              <a:lnSpc>
                <a:spcPct val="150000"/>
              </a:lnSpc>
              <a:buClr>
                <a:schemeClr val="tx1"/>
              </a:buClr>
              <a:buSzPct val="120000"/>
            </a:pPr>
            <a:r>
              <a:rPr lang="en-US" sz="4400" dirty="0"/>
              <a:t>S</a:t>
            </a:r>
            <a:r>
              <a:rPr lang="en-US" sz="4400" dirty="0" smtClean="0"/>
              <a:t>ignature </a:t>
            </a:r>
            <a:r>
              <a:rPr lang="en-US" sz="4400" dirty="0"/>
              <a:t>strengths </a:t>
            </a:r>
            <a:r>
              <a:rPr lang="en-US" sz="4400" dirty="0" smtClean="0"/>
              <a:t>are most important</a:t>
            </a:r>
          </a:p>
          <a:p>
            <a:pPr marL="457200" lvl="1" indent="0">
              <a:lnSpc>
                <a:spcPct val="150000"/>
              </a:lnSpc>
              <a:buClr>
                <a:schemeClr val="tx1"/>
              </a:buClr>
              <a:buSzPct val="120000"/>
              <a:buNone/>
            </a:pPr>
            <a:endParaRPr lang="en-US" sz="4000" dirty="0"/>
          </a:p>
          <a:p>
            <a:endParaRPr lang="en-US" dirty="0"/>
          </a:p>
          <a:p>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5145143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pic>
        <p:nvPicPr>
          <p:cNvPr id="1331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524000"/>
            <a:ext cx="5905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6642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b="1" dirty="0">
                <a:solidFill>
                  <a:schemeClr val="accent1">
                    <a:lumMod val="75000"/>
                  </a:schemeClr>
                </a:solidFill>
              </a:rPr>
              <a:t>The Basic Emotions</a:t>
            </a:r>
            <a:endParaRPr lang="en-US" dirty="0">
              <a:solidFill>
                <a:schemeClr val="accent1">
                  <a:lumMod val="75000"/>
                </a:schemeClr>
              </a:solidFill>
            </a:endParaRPr>
          </a:p>
        </p:txBody>
      </p:sp>
      <p:sp>
        <p:nvSpPr>
          <p:cNvPr id="9" name="Content Placeholder 8"/>
          <p:cNvSpPr>
            <a:spLocks noGrp="1"/>
          </p:cNvSpPr>
          <p:nvPr>
            <p:ph idx="1"/>
          </p:nvPr>
        </p:nvSpPr>
        <p:spPr>
          <a:xfrm>
            <a:off x="381000" y="2015733"/>
            <a:ext cx="8534399" cy="3450613"/>
          </a:xfrm>
        </p:spPr>
        <p:txBody>
          <a:bodyPr>
            <a:noAutofit/>
          </a:bodyPr>
          <a:lstStyle/>
          <a:p>
            <a:pPr>
              <a:lnSpc>
                <a:spcPct val="100000"/>
              </a:lnSpc>
              <a:spcBef>
                <a:spcPts val="600"/>
              </a:spcBef>
              <a:buClr>
                <a:schemeClr val="tx1"/>
              </a:buClr>
              <a:buSzPct val="120000"/>
            </a:pPr>
            <a:r>
              <a:rPr lang="en-US" sz="2800" dirty="0" smtClean="0"/>
              <a:t>Ekman Seven basic emotions</a:t>
            </a:r>
          </a:p>
          <a:p>
            <a:pPr lvl="1">
              <a:lnSpc>
                <a:spcPct val="100000"/>
              </a:lnSpc>
              <a:spcBef>
                <a:spcPts val="600"/>
              </a:spcBef>
              <a:buClr>
                <a:schemeClr val="tx1"/>
              </a:buClr>
              <a:buSzPct val="120000"/>
            </a:pPr>
            <a:r>
              <a:rPr lang="en-US" sz="2400" dirty="0" smtClean="0"/>
              <a:t>Sadness, fear, anger, disgust, contempt, surprise, happiness</a:t>
            </a:r>
          </a:p>
          <a:p>
            <a:pPr>
              <a:lnSpc>
                <a:spcPct val="100000"/>
              </a:lnSpc>
              <a:spcBef>
                <a:spcPts val="600"/>
              </a:spcBef>
              <a:buClr>
                <a:schemeClr val="tx1"/>
              </a:buClr>
              <a:buSzPct val="120000"/>
            </a:pPr>
            <a:r>
              <a:rPr lang="en-US" sz="2800" dirty="0" smtClean="0"/>
              <a:t>Positive and negative emotions--relatively independent</a:t>
            </a:r>
          </a:p>
          <a:p>
            <a:pPr>
              <a:lnSpc>
                <a:spcPct val="100000"/>
              </a:lnSpc>
              <a:spcBef>
                <a:spcPts val="600"/>
              </a:spcBef>
              <a:buClr>
                <a:schemeClr val="tx1"/>
              </a:buClr>
              <a:buSzPct val="120000"/>
            </a:pPr>
            <a:r>
              <a:rPr lang="en-US" sz="2800" dirty="0" smtClean="0"/>
              <a:t>Core affect</a:t>
            </a:r>
          </a:p>
          <a:p>
            <a:pPr lvl="1">
              <a:lnSpc>
                <a:spcPct val="100000"/>
              </a:lnSpc>
              <a:spcBef>
                <a:spcPts val="600"/>
              </a:spcBef>
              <a:buClr>
                <a:schemeClr val="tx1"/>
              </a:buClr>
              <a:buSzPct val="120000"/>
            </a:pPr>
            <a:r>
              <a:rPr lang="en-US" sz="2400" dirty="0" smtClean="0"/>
              <a:t>Similar to personality trait: our emotional reactions consistently experienced; can impact how we evaluate/interpret situations we find ourselves in</a:t>
            </a:r>
          </a:p>
          <a:p>
            <a:pPr>
              <a:lnSpc>
                <a:spcPct val="100000"/>
              </a:lnSpc>
              <a:spcBef>
                <a:spcPts val="600"/>
              </a:spcBef>
              <a:buClr>
                <a:schemeClr val="tx1"/>
              </a:buClr>
              <a:buSzPct val="120000"/>
            </a:pPr>
            <a:r>
              <a:rPr lang="en-US" sz="2800" dirty="0"/>
              <a:t>C</a:t>
            </a:r>
            <a:r>
              <a:rPr lang="en-US" sz="2800" dirty="0" smtClean="0"/>
              <a:t>ombination of biological</a:t>
            </a:r>
            <a:r>
              <a:rPr lang="en-US" sz="2800" dirty="0"/>
              <a:t>, cognitive, behavioral, and </a:t>
            </a:r>
            <a:r>
              <a:rPr lang="en-US" sz="2800" dirty="0" smtClean="0"/>
              <a:t>sociocultural </a:t>
            </a:r>
            <a:r>
              <a:rPr lang="en-US" sz="2800" dirty="0"/>
              <a:t>influences</a:t>
            </a:r>
          </a:p>
        </p:txBody>
      </p:sp>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187023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304800" y="2057400"/>
            <a:ext cx="8763000" cy="4073525"/>
          </a:xfrm>
        </p:spPr>
        <p:txBody>
          <a:bodyPr rtlCol="0">
            <a:normAutofit/>
          </a:bodyPr>
          <a:lstStyle/>
          <a:p>
            <a:pPr marL="365760" indent="-365760" eaLnBrk="1" fontAlgn="auto" hangingPunct="1">
              <a:spcAft>
                <a:spcPts val="0"/>
              </a:spcAft>
              <a:buFont typeface="Wingdings" panose="05000000000000000000" pitchFamily="2" charset="2"/>
              <a:buChar char="v"/>
              <a:defRPr/>
            </a:pPr>
            <a:r>
              <a:rPr lang="en-US" altLang="en-US" sz="3200" b="1" dirty="0" smtClean="0">
                <a:solidFill>
                  <a:schemeClr val="tx1">
                    <a:lumMod val="85000"/>
                    <a:lumOff val="15000"/>
                  </a:schemeClr>
                </a:solidFill>
              </a:rPr>
              <a:t>Karl Menninger</a:t>
            </a:r>
          </a:p>
          <a:p>
            <a:pPr marL="777240" lvl="1" indent="-365760" eaLnBrk="1" fontAlgn="auto" hangingPunct="1">
              <a:spcAft>
                <a:spcPts val="0"/>
              </a:spcAft>
              <a:buFont typeface="Wingdings" panose="05000000000000000000" pitchFamily="2" charset="2"/>
              <a:buChar char="v"/>
              <a:defRPr/>
            </a:pPr>
            <a:r>
              <a:rPr lang="en-US" altLang="en-US" sz="2800" dirty="0" smtClean="0">
                <a:solidFill>
                  <a:schemeClr val="tx1">
                    <a:lumMod val="85000"/>
                    <a:lumOff val="15000"/>
                  </a:schemeClr>
                </a:solidFill>
              </a:rPr>
              <a:t>1893-1990</a:t>
            </a:r>
          </a:p>
          <a:p>
            <a:pPr marL="777240" lvl="1" indent="-365760" eaLnBrk="1" fontAlgn="auto" hangingPunct="1">
              <a:spcAft>
                <a:spcPts val="0"/>
              </a:spcAft>
              <a:buFont typeface="Wingdings" panose="05000000000000000000" pitchFamily="2" charset="2"/>
              <a:buChar char="v"/>
              <a:defRPr/>
            </a:pPr>
            <a:r>
              <a:rPr lang="en-US" altLang="en-US" sz="2800" dirty="0" smtClean="0">
                <a:solidFill>
                  <a:schemeClr val="tx1">
                    <a:lumMod val="85000"/>
                    <a:lumOff val="15000"/>
                  </a:schemeClr>
                </a:solidFill>
              </a:rPr>
              <a:t>1919 he and his father founded Menninger Clinic</a:t>
            </a:r>
          </a:p>
          <a:p>
            <a:pPr marL="1143952" lvl="2" indent="-365760" eaLnBrk="1" fontAlgn="auto" hangingPunct="1">
              <a:spcAft>
                <a:spcPts val="0"/>
              </a:spcAft>
              <a:buFont typeface="Wingdings" panose="05000000000000000000" pitchFamily="2" charset="2"/>
              <a:buChar char="v"/>
              <a:defRPr/>
            </a:pPr>
            <a:r>
              <a:rPr lang="en-US" altLang="en-US" sz="2600" dirty="0" smtClean="0">
                <a:solidFill>
                  <a:schemeClr val="tx1">
                    <a:lumMod val="85000"/>
                    <a:lumOff val="15000"/>
                  </a:schemeClr>
                </a:solidFill>
              </a:rPr>
              <a:t>Provided a “total environment” where people stayed and were treated with kindness in a family atmosphere with medical doctors</a:t>
            </a:r>
          </a:p>
          <a:p>
            <a:pPr marL="1143952" lvl="2" indent="-365760" eaLnBrk="1" fontAlgn="auto" hangingPunct="1">
              <a:spcAft>
                <a:spcPts val="0"/>
              </a:spcAft>
              <a:buFont typeface="Wingdings" panose="05000000000000000000" pitchFamily="2" charset="2"/>
              <a:buChar char="v"/>
              <a:defRPr/>
            </a:pPr>
            <a:r>
              <a:rPr lang="en-US" altLang="en-US" sz="2600" dirty="0" smtClean="0">
                <a:solidFill>
                  <a:schemeClr val="tx1">
                    <a:lumMod val="85000"/>
                    <a:lumOff val="15000"/>
                  </a:schemeClr>
                </a:solidFill>
              </a:rPr>
              <a:t>Also patients had to exercise!</a:t>
            </a:r>
          </a:p>
        </p:txBody>
      </p:sp>
      <p:sp>
        <p:nvSpPr>
          <p:cNvPr id="14339" name="Footer Placeholder 3"/>
          <p:cNvSpPr>
            <a:spLocks noGrp="1"/>
          </p:cNvSpPr>
          <p:nvPr>
            <p:ph type="ftr" sz="quarter" idx="11"/>
          </p:nvPr>
        </p:nvSpPr>
        <p:spPr bwMode="auto">
          <a:xfrm>
            <a:off x="2819400" y="6248400"/>
            <a:ext cx="3200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14340" name="Title 1"/>
          <p:cNvSpPr>
            <a:spLocks noGrp="1"/>
          </p:cNvSpPr>
          <p:nvPr>
            <p:ph type="title"/>
          </p:nvPr>
        </p:nvSpPr>
        <p:spPr/>
        <p:txBody>
          <a:bodyPr>
            <a:normAutofit fontScale="90000"/>
          </a:bodyPr>
          <a:lstStyle/>
          <a:p>
            <a:pPr eaLnBrk="1" hangingPunct="1"/>
            <a:r>
              <a:rPr lang="en-US" altLang="en-US" sz="4400" smtClean="0"/>
              <a:t>Classifications of Illness and Strengths</a:t>
            </a:r>
          </a:p>
        </p:txBody>
      </p:sp>
      <p:pic>
        <p:nvPicPr>
          <p:cNvPr id="14341" name="Picture 6" descr="Karl Mennin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125" y="1143000"/>
            <a:ext cx="8667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45311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304800" y="2057400"/>
            <a:ext cx="8763000" cy="4073525"/>
          </a:xfrm>
        </p:spPr>
        <p:txBody>
          <a:bodyPr rtlCol="0">
            <a:normAutofit fontScale="92500" lnSpcReduction="10000"/>
          </a:bodyPr>
          <a:lstStyle/>
          <a:p>
            <a:pPr marL="365760" indent="-365760" eaLnBrk="1" fontAlgn="auto" hangingPunct="1">
              <a:spcAft>
                <a:spcPts val="0"/>
              </a:spcAft>
              <a:buFont typeface="Wingdings" panose="05000000000000000000" pitchFamily="2" charset="2"/>
              <a:buChar char="v"/>
              <a:defRPr/>
            </a:pPr>
            <a:r>
              <a:rPr lang="en-US" altLang="en-US" sz="3200" b="1" dirty="0" smtClean="0">
                <a:solidFill>
                  <a:schemeClr val="tx1">
                    <a:lumMod val="85000"/>
                    <a:lumOff val="15000"/>
                  </a:schemeClr>
                </a:solidFill>
              </a:rPr>
              <a:t>Karl Menninger</a:t>
            </a:r>
          </a:p>
          <a:p>
            <a:pPr marL="777240" lvl="1" indent="-365760" eaLnBrk="1" fontAlgn="auto" hangingPunct="1">
              <a:spcAft>
                <a:spcPts val="0"/>
              </a:spcAft>
              <a:buFont typeface="Wingdings" panose="05000000000000000000" pitchFamily="2" charset="2"/>
              <a:buChar char="v"/>
              <a:defRPr/>
            </a:pPr>
            <a:r>
              <a:rPr lang="en-US" altLang="en-US" sz="2800" dirty="0" smtClean="0">
                <a:solidFill>
                  <a:schemeClr val="tx1">
                    <a:lumMod val="85000"/>
                    <a:lumOff val="15000"/>
                  </a:schemeClr>
                </a:solidFill>
              </a:rPr>
              <a:t>Instrumental in founding the Winter Veterans Administration Hospital in Topeka KS (one of the largest psychiatric training centers in the world)</a:t>
            </a:r>
          </a:p>
          <a:p>
            <a:pPr marL="777240" lvl="1" indent="-365760" eaLnBrk="1" fontAlgn="auto" hangingPunct="1">
              <a:spcAft>
                <a:spcPts val="0"/>
              </a:spcAft>
              <a:buFont typeface="Wingdings" panose="05000000000000000000" pitchFamily="2" charset="2"/>
              <a:buChar char="v"/>
              <a:defRPr/>
            </a:pPr>
            <a:r>
              <a:rPr lang="en-US" altLang="en-US" sz="2800" dirty="0" smtClean="0">
                <a:solidFill>
                  <a:schemeClr val="tx1">
                    <a:lumMod val="85000"/>
                    <a:lumOff val="15000"/>
                  </a:schemeClr>
                </a:solidFill>
              </a:rPr>
              <a:t>Challenged labeling of pathology</a:t>
            </a:r>
          </a:p>
          <a:p>
            <a:pPr marL="777240" lvl="1" indent="-365760" eaLnBrk="1" fontAlgn="auto" hangingPunct="1">
              <a:spcAft>
                <a:spcPts val="0"/>
              </a:spcAft>
              <a:buFont typeface="Wingdings" panose="05000000000000000000" pitchFamily="2" charset="2"/>
              <a:buChar char="v"/>
              <a:defRPr/>
            </a:pPr>
            <a:r>
              <a:rPr lang="en-US" altLang="en-US" sz="2800" dirty="0" smtClean="0">
                <a:solidFill>
                  <a:schemeClr val="tx1">
                    <a:lumMod val="85000"/>
                    <a:lumOff val="15000"/>
                  </a:schemeClr>
                </a:solidFill>
              </a:rPr>
              <a:t>Diagnosis focused on:</a:t>
            </a:r>
          </a:p>
          <a:p>
            <a:pPr lvl="4" indent="-320040" eaLnBrk="1" fontAlgn="auto" hangingPunct="1">
              <a:spcAft>
                <a:spcPts val="0"/>
              </a:spcAft>
              <a:buFont typeface="Wingdings" panose="05000000000000000000" pitchFamily="2" charset="2"/>
              <a:buNone/>
              <a:defRPr/>
            </a:pPr>
            <a:r>
              <a:rPr lang="en-US" altLang="en-US" sz="2800" dirty="0" smtClean="0">
                <a:solidFill>
                  <a:schemeClr val="tx1">
                    <a:lumMod val="85000"/>
                    <a:lumOff val="15000"/>
                  </a:schemeClr>
                </a:solidFill>
              </a:rPr>
              <a:t> - life </a:t>
            </a:r>
            <a:r>
              <a:rPr lang="en-US" altLang="en-US" sz="2800" i="1" dirty="0" smtClean="0">
                <a:solidFill>
                  <a:schemeClr val="tx1">
                    <a:lumMod val="85000"/>
                    <a:lumOff val="15000"/>
                  </a:schemeClr>
                </a:solidFill>
              </a:rPr>
              <a:t>process</a:t>
            </a:r>
            <a:r>
              <a:rPr lang="en-US" altLang="en-US" sz="2800" dirty="0" smtClean="0">
                <a:solidFill>
                  <a:schemeClr val="tx1">
                    <a:lumMod val="85000"/>
                    <a:lumOff val="15000"/>
                  </a:schemeClr>
                </a:solidFill>
              </a:rPr>
              <a:t> vs. </a:t>
            </a:r>
            <a:r>
              <a:rPr lang="en-US" altLang="en-US" sz="2800" i="1" dirty="0" smtClean="0">
                <a:solidFill>
                  <a:schemeClr val="tx1">
                    <a:lumMod val="85000"/>
                    <a:lumOff val="15000"/>
                  </a:schemeClr>
                </a:solidFill>
              </a:rPr>
              <a:t>states</a:t>
            </a:r>
            <a:r>
              <a:rPr lang="en-US" altLang="en-US" sz="2800" dirty="0" smtClean="0">
                <a:solidFill>
                  <a:schemeClr val="tx1">
                    <a:lumMod val="85000"/>
                    <a:lumOff val="15000"/>
                  </a:schemeClr>
                </a:solidFill>
              </a:rPr>
              <a:t> or </a:t>
            </a:r>
            <a:r>
              <a:rPr lang="en-US" altLang="en-US" sz="2800" i="1" dirty="0" smtClean="0">
                <a:solidFill>
                  <a:schemeClr val="tx1">
                    <a:lumMod val="85000"/>
                    <a:lumOff val="15000"/>
                  </a:schemeClr>
                </a:solidFill>
              </a:rPr>
              <a:t>conditions</a:t>
            </a:r>
          </a:p>
          <a:p>
            <a:pPr marL="777240" lvl="1" indent="-365760" eaLnBrk="1" fontAlgn="auto" hangingPunct="1">
              <a:spcAft>
                <a:spcPts val="0"/>
              </a:spcAft>
              <a:buFont typeface="Wingdings" panose="05000000000000000000" pitchFamily="2" charset="2"/>
              <a:buChar char="v"/>
              <a:defRPr/>
            </a:pPr>
            <a:r>
              <a:rPr lang="en-US" altLang="en-US" sz="2800" dirty="0" smtClean="0">
                <a:solidFill>
                  <a:schemeClr val="tx1">
                    <a:lumMod val="85000"/>
                    <a:lumOff val="15000"/>
                  </a:schemeClr>
                </a:solidFill>
              </a:rPr>
              <a:t>Power of hope, faith, &amp; love</a:t>
            </a:r>
          </a:p>
        </p:txBody>
      </p:sp>
      <p:sp>
        <p:nvSpPr>
          <p:cNvPr id="16387" name="Footer Placeholder 3"/>
          <p:cNvSpPr>
            <a:spLocks noGrp="1"/>
          </p:cNvSpPr>
          <p:nvPr>
            <p:ph type="ftr" sz="quarter" idx="11"/>
          </p:nvPr>
        </p:nvSpPr>
        <p:spPr bwMode="auto">
          <a:xfrm>
            <a:off x="2819400" y="6248400"/>
            <a:ext cx="3200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16388" name="Title 1"/>
          <p:cNvSpPr>
            <a:spLocks noGrp="1"/>
          </p:cNvSpPr>
          <p:nvPr>
            <p:ph type="title"/>
          </p:nvPr>
        </p:nvSpPr>
        <p:spPr/>
        <p:txBody>
          <a:bodyPr>
            <a:normAutofit fontScale="90000"/>
          </a:bodyPr>
          <a:lstStyle/>
          <a:p>
            <a:pPr eaLnBrk="1" hangingPunct="1"/>
            <a:r>
              <a:rPr lang="en-US" altLang="en-US" sz="4400" smtClean="0"/>
              <a:t>Classifications of Illness and Strengths</a:t>
            </a:r>
          </a:p>
        </p:txBody>
      </p:sp>
      <p:pic>
        <p:nvPicPr>
          <p:cNvPr id="16389" name="Picture 6" descr="Karl Mennin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125" y="1143000"/>
            <a:ext cx="8667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20784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p:txBody>
          <a:bodyPr>
            <a:normAutofit fontScale="92500"/>
          </a:bodyPr>
          <a:lstStyle/>
          <a:p>
            <a:pPr eaLnBrk="1" hangingPunct="1">
              <a:buFont typeface="Wingdings" panose="05000000000000000000" pitchFamily="2" charset="2"/>
              <a:buChar char="v"/>
            </a:pPr>
            <a:r>
              <a:rPr lang="en-US" altLang="en-US" sz="2800" b="1" smtClean="0"/>
              <a:t>“Strength” defined as</a:t>
            </a:r>
            <a:r>
              <a:rPr lang="en-US" altLang="en-US" sz="2800" smtClean="0"/>
              <a:t>: capacity for feeling, thinking, and behaving in a way that allows optimal functioning in the pursuit of valued outcomes (Linley &amp; Harrington, 2006).</a:t>
            </a:r>
          </a:p>
          <a:p>
            <a:pPr eaLnBrk="1" hangingPunct="1">
              <a:buFont typeface="Wingdings" panose="05000000000000000000" pitchFamily="2" charset="2"/>
              <a:buChar char="v"/>
            </a:pPr>
            <a:r>
              <a:rPr lang="en-US" altLang="en-US" sz="2800" smtClean="0"/>
              <a:t>Strengths can be acquired with time, effort and determination (Seligman)</a:t>
            </a:r>
          </a:p>
          <a:p>
            <a:pPr eaLnBrk="1" hangingPunct="1"/>
            <a:endParaRPr lang="en-US" altLang="en-US" sz="1800" smtClean="0"/>
          </a:p>
          <a:p>
            <a:pPr eaLnBrk="1" hangingPunct="1"/>
            <a:endParaRPr lang="en-US" altLang="en-US" sz="1800" smtClean="0"/>
          </a:p>
        </p:txBody>
      </p:sp>
      <p:sp>
        <p:nvSpPr>
          <p:cNvPr id="18435" name="Footer Placeholder 5"/>
          <p:cNvSpPr>
            <a:spLocks noGrp="1"/>
          </p:cNvSpPr>
          <p:nvPr>
            <p:ph type="ftr" sz="quarter" idx="11"/>
          </p:nvPr>
        </p:nvSpPr>
        <p:spPr bwMode="auto">
          <a:xfrm>
            <a:off x="2895600" y="6324600"/>
            <a:ext cx="3124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5122" name="Rectangle 2"/>
          <p:cNvSpPr>
            <a:spLocks noGrp="1" noChangeArrowheads="1"/>
          </p:cNvSpPr>
          <p:nvPr>
            <p:ph type="title"/>
          </p:nvPr>
        </p:nvSpPr>
        <p:spPr/>
        <p:txBody>
          <a:bodyPr rtlCol="0">
            <a:normAutofit/>
          </a:bodyPr>
          <a:lstStyle/>
          <a:p>
            <a:pPr eaLnBrk="1" fontAlgn="auto" hangingPunct="1">
              <a:spcAft>
                <a:spcPts val="0"/>
              </a:spcAft>
              <a:defRPr/>
            </a:pPr>
            <a:r>
              <a:rPr lang="en-US" altLang="en-US" smtClean="0"/>
              <a:t>Classifications of Illness and Strengths</a:t>
            </a:r>
          </a:p>
        </p:txBody>
      </p:sp>
    </p:spTree>
    <p:extLst>
      <p:ext uri="{BB962C8B-B14F-4D97-AF65-F5344CB8AC3E}">
        <p14:creationId xmlns:p14="http://schemas.microsoft.com/office/powerpoint/2010/main" val="3472000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
          <p:cNvSpPr>
            <a:spLocks noGrp="1"/>
          </p:cNvSpPr>
          <p:nvPr>
            <p:ph idx="1"/>
          </p:nvPr>
        </p:nvSpPr>
        <p:spPr>
          <a:xfrm>
            <a:off x="698500" y="2362200"/>
            <a:ext cx="6083300" cy="3763963"/>
          </a:xfrm>
        </p:spPr>
        <p:txBody>
          <a:bodyPr/>
          <a:lstStyle/>
          <a:p>
            <a:r>
              <a:rPr lang="en-US" altLang="en-US" sz="2800" smtClean="0"/>
              <a:t>A </a:t>
            </a:r>
            <a:r>
              <a:rPr lang="en-US" altLang="en-US" sz="2600" smtClean="0"/>
              <a:t>strength is a trait</a:t>
            </a:r>
          </a:p>
          <a:p>
            <a:pPr lvl="1"/>
            <a:r>
              <a:rPr lang="en-US" altLang="en-US" smtClean="0"/>
              <a:t>A psychological characteristic  seen across different situations and over time (e.g., Kindness)</a:t>
            </a:r>
          </a:p>
          <a:p>
            <a:r>
              <a:rPr lang="en-US" altLang="en-US" sz="2600" smtClean="0"/>
              <a:t>A strength is valued in its own right</a:t>
            </a:r>
          </a:p>
          <a:p>
            <a:r>
              <a:rPr lang="en-US" altLang="en-US" sz="2600" smtClean="0"/>
              <a:t>Strengths are ubiquitous (valued in almost every culture in the world)</a:t>
            </a:r>
          </a:p>
        </p:txBody>
      </p:sp>
      <p:sp>
        <p:nvSpPr>
          <p:cNvPr id="20483" name="Title 2"/>
          <p:cNvSpPr>
            <a:spLocks noGrp="1"/>
          </p:cNvSpPr>
          <p:nvPr>
            <p:ph type="title"/>
          </p:nvPr>
        </p:nvSpPr>
        <p:spPr/>
        <p:txBody>
          <a:bodyPr/>
          <a:lstStyle/>
          <a:p>
            <a:r>
              <a:rPr lang="en-US" altLang="en-US" smtClean="0"/>
              <a:t>Criteria for Strengths</a:t>
            </a:r>
          </a:p>
        </p:txBody>
      </p:sp>
      <p:sp>
        <p:nvSpPr>
          <p:cNvPr id="2048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066801"/>
            <a:ext cx="2080629" cy="1826832"/>
          </a:xfrm>
          <a:prstGeom prst="rect">
            <a:avLst/>
          </a:prstGeom>
        </p:spPr>
      </p:pic>
    </p:spTree>
    <p:extLst>
      <p:ext uri="{BB962C8B-B14F-4D97-AF65-F5344CB8AC3E}">
        <p14:creationId xmlns:p14="http://schemas.microsoft.com/office/powerpoint/2010/main" val="3177464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21510" name="TextBox 7"/>
          <p:cNvSpPr txBox="1">
            <a:spLocks noChangeArrowheads="1"/>
          </p:cNvSpPr>
          <p:nvPr/>
        </p:nvSpPr>
        <p:spPr bwMode="auto">
          <a:xfrm>
            <a:off x="1143000" y="3962400"/>
            <a:ext cx="129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Bravery</a:t>
            </a:r>
          </a:p>
        </p:txBody>
      </p:sp>
      <p:sp>
        <p:nvSpPr>
          <p:cNvPr id="21511" name="TextBox 8"/>
          <p:cNvSpPr txBox="1">
            <a:spLocks noChangeArrowheads="1"/>
          </p:cNvSpPr>
          <p:nvPr/>
        </p:nvSpPr>
        <p:spPr bwMode="auto">
          <a:xfrm>
            <a:off x="3962400" y="3973513"/>
            <a:ext cx="1219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Kindness</a:t>
            </a:r>
          </a:p>
        </p:txBody>
      </p:sp>
      <p:sp>
        <p:nvSpPr>
          <p:cNvPr id="21512" name="TextBox 10"/>
          <p:cNvSpPr txBox="1">
            <a:spLocks noChangeArrowheads="1"/>
          </p:cNvSpPr>
          <p:nvPr/>
        </p:nvSpPr>
        <p:spPr bwMode="auto">
          <a:xfrm>
            <a:off x="6781800" y="3932238"/>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Perspective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00" y="1447800"/>
            <a:ext cx="2743200" cy="20574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47675" y="1533525"/>
            <a:ext cx="2514600" cy="18859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8381" y="1458433"/>
            <a:ext cx="2838449" cy="2128837"/>
          </a:xfrm>
          <a:prstGeom prst="rect">
            <a:avLst/>
          </a:prstGeom>
        </p:spPr>
      </p:pic>
    </p:spTree>
    <p:extLst>
      <p:ext uri="{BB962C8B-B14F-4D97-AF65-F5344CB8AC3E}">
        <p14:creationId xmlns:p14="http://schemas.microsoft.com/office/powerpoint/2010/main" val="2087424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p:cNvSpPr>
            <a:spLocks noGrp="1"/>
          </p:cNvSpPr>
          <p:nvPr>
            <p:ph idx="1"/>
          </p:nvPr>
        </p:nvSpPr>
        <p:spPr>
          <a:xfrm>
            <a:off x="457200" y="2209800"/>
            <a:ext cx="8229600" cy="3886200"/>
          </a:xfrm>
        </p:spPr>
        <p:txBody>
          <a:bodyPr rtlCol="0">
            <a:normAutofit fontScale="92500" lnSpcReduction="10000"/>
          </a:bodyPr>
          <a:lstStyle/>
          <a:p>
            <a:pPr marL="365760" indent="-365760" eaLnBrk="1" fontAlgn="auto" hangingPunct="1">
              <a:spcAft>
                <a:spcPts val="0"/>
              </a:spcAft>
              <a:buFont typeface="Wingdings" panose="05000000000000000000" pitchFamily="2" charset="2"/>
              <a:buChar char="v"/>
              <a:defRPr/>
            </a:pPr>
            <a:r>
              <a:rPr lang="en-US" altLang="en-US" dirty="0" smtClean="0">
                <a:solidFill>
                  <a:schemeClr val="tx1">
                    <a:lumMod val="85000"/>
                    <a:lumOff val="15000"/>
                  </a:schemeClr>
                </a:solidFill>
              </a:rPr>
              <a:t>Developed by Peterson &amp; Seligman (2004)</a:t>
            </a:r>
            <a:endParaRPr lang="en-US" altLang="en-US" sz="1800" dirty="0" smtClean="0">
              <a:solidFill>
                <a:schemeClr val="tx1">
                  <a:lumMod val="85000"/>
                  <a:lumOff val="15000"/>
                </a:schemeClr>
              </a:solidFill>
            </a:endParaRPr>
          </a:p>
          <a:p>
            <a:pPr marL="365760" indent="-365760" eaLnBrk="1" fontAlgn="auto" hangingPunct="1">
              <a:spcAft>
                <a:spcPts val="0"/>
              </a:spcAft>
              <a:buFont typeface="Wingdings" panose="05000000000000000000" pitchFamily="2" charset="2"/>
              <a:buChar char="v"/>
              <a:defRPr/>
            </a:pPr>
            <a:r>
              <a:rPr lang="en-US" altLang="en-US" dirty="0" smtClean="0">
                <a:solidFill>
                  <a:schemeClr val="tx1">
                    <a:lumMod val="85000"/>
                    <a:lumOff val="15000"/>
                  </a:schemeClr>
                </a:solidFill>
              </a:rPr>
              <a:t>Antithesis of the DSM</a:t>
            </a:r>
            <a:endParaRPr lang="en-US" altLang="en-US" sz="1800" dirty="0" smtClean="0">
              <a:solidFill>
                <a:schemeClr val="tx1">
                  <a:lumMod val="85000"/>
                  <a:lumOff val="15000"/>
                </a:schemeClr>
              </a:solidFill>
            </a:endParaRPr>
          </a:p>
          <a:p>
            <a:pPr marL="365760" indent="-365760" eaLnBrk="1" fontAlgn="auto" hangingPunct="1">
              <a:spcAft>
                <a:spcPts val="0"/>
              </a:spcAft>
              <a:buFont typeface="Wingdings" panose="05000000000000000000" pitchFamily="2" charset="2"/>
              <a:buChar char="v"/>
              <a:defRPr/>
            </a:pPr>
            <a:r>
              <a:rPr lang="en-US" altLang="en-US" dirty="0" smtClean="0">
                <a:solidFill>
                  <a:schemeClr val="tx1">
                    <a:lumMod val="85000"/>
                    <a:lumOff val="15000"/>
                  </a:schemeClr>
                </a:solidFill>
              </a:rPr>
              <a:t>Provides a common language for strengths</a:t>
            </a:r>
            <a:endParaRPr lang="en-US" altLang="en-US" sz="1800" dirty="0" smtClean="0">
              <a:solidFill>
                <a:schemeClr val="tx1">
                  <a:lumMod val="85000"/>
                  <a:lumOff val="15000"/>
                </a:schemeClr>
              </a:solidFill>
            </a:endParaRPr>
          </a:p>
          <a:p>
            <a:pPr marL="365760" indent="-365760" eaLnBrk="1" fontAlgn="auto" hangingPunct="1">
              <a:spcAft>
                <a:spcPts val="0"/>
              </a:spcAft>
              <a:buFont typeface="Wingdings" panose="05000000000000000000" pitchFamily="2" charset="2"/>
              <a:buChar char="v"/>
              <a:defRPr/>
            </a:pPr>
            <a:r>
              <a:rPr lang="en-US" altLang="en-US" dirty="0" smtClean="0">
                <a:solidFill>
                  <a:schemeClr val="tx1">
                    <a:lumMod val="85000"/>
                    <a:lumOff val="15000"/>
                  </a:schemeClr>
                </a:solidFill>
              </a:rPr>
              <a:t>24 Strengths grouped by 6 Virtues </a:t>
            </a:r>
          </a:p>
          <a:p>
            <a:pPr marL="777240" lvl="1" indent="-365760" eaLnBrk="1" fontAlgn="auto" hangingPunct="1">
              <a:spcAft>
                <a:spcPts val="0"/>
              </a:spcAft>
              <a:buFont typeface="Wingdings" panose="05000000000000000000" pitchFamily="2" charset="2"/>
              <a:buChar char="v"/>
              <a:defRPr/>
            </a:pPr>
            <a:r>
              <a:rPr lang="en-US" altLang="en-US" dirty="0" smtClean="0">
                <a:solidFill>
                  <a:schemeClr val="tx1">
                    <a:lumMod val="85000"/>
                    <a:lumOff val="15000"/>
                  </a:schemeClr>
                </a:solidFill>
              </a:rPr>
              <a:t>Wisdom and Knowledge (cognitive strengths)</a:t>
            </a:r>
          </a:p>
          <a:p>
            <a:pPr marL="777240" lvl="1" indent="-365760" eaLnBrk="1" fontAlgn="auto" hangingPunct="1">
              <a:spcAft>
                <a:spcPts val="0"/>
              </a:spcAft>
              <a:buFont typeface="Wingdings" panose="05000000000000000000" pitchFamily="2" charset="2"/>
              <a:buChar char="v"/>
              <a:defRPr/>
            </a:pPr>
            <a:r>
              <a:rPr lang="en-US" altLang="en-US" dirty="0" smtClean="0">
                <a:solidFill>
                  <a:schemeClr val="tx1">
                    <a:lumMod val="85000"/>
                    <a:lumOff val="15000"/>
                  </a:schemeClr>
                </a:solidFill>
              </a:rPr>
              <a:t>Courage (emotional strengths to accomplish goals)</a:t>
            </a:r>
          </a:p>
          <a:p>
            <a:pPr marL="777240" lvl="1" indent="-365760" eaLnBrk="1" fontAlgn="auto" hangingPunct="1">
              <a:spcAft>
                <a:spcPts val="0"/>
              </a:spcAft>
              <a:buFont typeface="Wingdings" panose="05000000000000000000" pitchFamily="2" charset="2"/>
              <a:buChar char="v"/>
              <a:defRPr/>
            </a:pPr>
            <a:r>
              <a:rPr lang="en-US" altLang="en-US" dirty="0" smtClean="0">
                <a:solidFill>
                  <a:schemeClr val="tx1">
                    <a:lumMod val="85000"/>
                    <a:lumOff val="15000"/>
                  </a:schemeClr>
                </a:solidFill>
              </a:rPr>
              <a:t>Humanity (interpersonal strengths)</a:t>
            </a:r>
          </a:p>
          <a:p>
            <a:pPr marL="777240" lvl="1" indent="-365760" eaLnBrk="1" fontAlgn="auto" hangingPunct="1">
              <a:spcAft>
                <a:spcPts val="0"/>
              </a:spcAft>
              <a:buFont typeface="Wingdings" panose="05000000000000000000" pitchFamily="2" charset="2"/>
              <a:buChar char="v"/>
              <a:defRPr/>
            </a:pPr>
            <a:r>
              <a:rPr lang="en-US" altLang="en-US" dirty="0" smtClean="0">
                <a:solidFill>
                  <a:schemeClr val="tx1">
                    <a:lumMod val="85000"/>
                    <a:lumOff val="15000"/>
                  </a:schemeClr>
                </a:solidFill>
              </a:rPr>
              <a:t>Justice (civic strengths)</a:t>
            </a:r>
          </a:p>
          <a:p>
            <a:pPr marL="777240" lvl="1" indent="-365760" eaLnBrk="1" fontAlgn="auto" hangingPunct="1">
              <a:spcAft>
                <a:spcPts val="0"/>
              </a:spcAft>
              <a:buFont typeface="Wingdings" panose="05000000000000000000" pitchFamily="2" charset="2"/>
              <a:buChar char="v"/>
              <a:defRPr/>
            </a:pPr>
            <a:r>
              <a:rPr lang="en-US" altLang="en-US" dirty="0" smtClean="0">
                <a:solidFill>
                  <a:schemeClr val="tx1">
                    <a:lumMod val="85000"/>
                    <a:lumOff val="15000"/>
                  </a:schemeClr>
                </a:solidFill>
              </a:rPr>
              <a:t>Temperance (strengths that protect </a:t>
            </a:r>
            <a:r>
              <a:rPr lang="en-US" altLang="en-US" smtClean="0">
                <a:solidFill>
                  <a:schemeClr val="tx1">
                    <a:lumMod val="85000"/>
                    <a:lumOff val="15000"/>
                  </a:schemeClr>
                </a:solidFill>
              </a:rPr>
              <a:t>against excess)</a:t>
            </a:r>
            <a:endParaRPr lang="en-US" altLang="en-US" dirty="0" smtClean="0">
              <a:solidFill>
                <a:schemeClr val="tx1">
                  <a:lumMod val="85000"/>
                  <a:lumOff val="15000"/>
                </a:schemeClr>
              </a:solidFill>
            </a:endParaRPr>
          </a:p>
          <a:p>
            <a:pPr marL="777240" lvl="1" indent="-365760" eaLnBrk="1" fontAlgn="auto" hangingPunct="1">
              <a:spcAft>
                <a:spcPts val="0"/>
              </a:spcAft>
              <a:buFont typeface="Wingdings" panose="05000000000000000000" pitchFamily="2" charset="2"/>
              <a:buChar char="v"/>
              <a:defRPr/>
            </a:pPr>
            <a:r>
              <a:rPr lang="en-US" altLang="en-US" dirty="0" smtClean="0">
                <a:solidFill>
                  <a:schemeClr val="tx1">
                    <a:lumMod val="85000"/>
                    <a:lumOff val="15000"/>
                  </a:schemeClr>
                </a:solidFill>
              </a:rPr>
              <a:t>Transcendence (strengths that forge connections to larger universe and provide meaning)</a:t>
            </a:r>
          </a:p>
        </p:txBody>
      </p:sp>
      <p:sp>
        <p:nvSpPr>
          <p:cNvPr id="34819" name="Footer Placeholder 3"/>
          <p:cNvSpPr>
            <a:spLocks noGrp="1"/>
          </p:cNvSpPr>
          <p:nvPr>
            <p:ph type="ftr" sz="quarter" idx="11"/>
          </p:nvPr>
        </p:nvSpPr>
        <p:spPr bwMode="auto">
          <a:xfrm>
            <a:off x="3124200" y="6248400"/>
            <a:ext cx="3124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34820" name="Title 1"/>
          <p:cNvSpPr>
            <a:spLocks noGrp="1"/>
          </p:cNvSpPr>
          <p:nvPr>
            <p:ph type="title"/>
          </p:nvPr>
        </p:nvSpPr>
        <p:spPr>
          <a:xfrm>
            <a:off x="457200" y="304800"/>
            <a:ext cx="8229600" cy="1139825"/>
          </a:xfrm>
        </p:spPr>
        <p:txBody>
          <a:bodyPr>
            <a:noAutofit/>
          </a:bodyPr>
          <a:lstStyle/>
          <a:p>
            <a:pPr eaLnBrk="1" hangingPunct="1"/>
            <a:r>
              <a:rPr lang="en-US" altLang="en-US" sz="4000" dirty="0" smtClean="0"/>
              <a:t>Values in Action </a:t>
            </a:r>
            <a:br>
              <a:rPr lang="en-US" altLang="en-US" sz="4000" dirty="0" smtClean="0"/>
            </a:br>
            <a:r>
              <a:rPr lang="en-US" altLang="en-US" sz="4000" dirty="0" smtClean="0"/>
              <a:t>Classification of Strengths</a:t>
            </a:r>
          </a:p>
        </p:txBody>
      </p:sp>
    </p:spTree>
    <p:extLst>
      <p:ext uri="{BB962C8B-B14F-4D97-AF65-F5344CB8AC3E}">
        <p14:creationId xmlns:p14="http://schemas.microsoft.com/office/powerpoint/2010/main" val="3059484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p:cNvSpPr>
            <a:spLocks noGrp="1"/>
          </p:cNvSpPr>
          <p:nvPr>
            <p:ph idx="1"/>
          </p:nvPr>
        </p:nvSpPr>
        <p:spPr/>
        <p:txBody>
          <a:bodyPr/>
          <a:lstStyle/>
          <a:p>
            <a:pPr eaLnBrk="1" hangingPunct="1"/>
            <a:r>
              <a:rPr lang="en-US" altLang="en-US" smtClean="0">
                <a:hlinkClick r:id="rId2"/>
              </a:rPr>
              <a:t>VIA Character Strengths List</a:t>
            </a:r>
            <a:endParaRPr lang="en-US" altLang="en-US" smtClean="0"/>
          </a:p>
          <a:p>
            <a:pPr eaLnBrk="1" hangingPunct="1"/>
            <a:r>
              <a:rPr lang="en-US" altLang="en-US" smtClean="0"/>
              <a:t> </a:t>
            </a:r>
          </a:p>
        </p:txBody>
      </p:sp>
      <p:sp>
        <p:nvSpPr>
          <p:cNvPr id="3686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36868" name="Title 3"/>
          <p:cNvSpPr>
            <a:spLocks noGrp="1"/>
          </p:cNvSpPr>
          <p:nvPr>
            <p:ph type="title"/>
          </p:nvPr>
        </p:nvSpPr>
        <p:spPr/>
        <p:txBody>
          <a:bodyPr/>
          <a:lstStyle/>
          <a:p>
            <a:pPr eaLnBrk="1" hangingPunct="1"/>
            <a:r>
              <a:rPr lang="en-US" altLang="en-US" smtClean="0"/>
              <a:t>Values in Action</a:t>
            </a:r>
          </a:p>
        </p:txBody>
      </p:sp>
    </p:spTree>
    <p:extLst>
      <p:ext uri="{BB962C8B-B14F-4D97-AF65-F5344CB8AC3E}">
        <p14:creationId xmlns:p14="http://schemas.microsoft.com/office/powerpoint/2010/main" val="17796508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27</a:t>
            </a:fld>
            <a:endParaRPr lang="en-US"/>
          </a:p>
        </p:txBody>
      </p:sp>
      <p:pic>
        <p:nvPicPr>
          <p:cNvPr id="4" name="Picture 3"/>
          <p:cNvPicPr>
            <a:picLocks noChangeAspect="1"/>
          </p:cNvPicPr>
          <p:nvPr/>
        </p:nvPicPr>
        <p:blipFill>
          <a:blip r:embed="rId2"/>
          <a:stretch>
            <a:fillRect/>
          </a:stretch>
        </p:blipFill>
        <p:spPr>
          <a:xfrm>
            <a:off x="757237" y="466725"/>
            <a:ext cx="7629525" cy="5924550"/>
          </a:xfrm>
          <a:prstGeom prst="rect">
            <a:avLst/>
          </a:prstGeom>
        </p:spPr>
      </p:pic>
    </p:spTree>
    <p:extLst>
      <p:ext uri="{BB962C8B-B14F-4D97-AF65-F5344CB8AC3E}">
        <p14:creationId xmlns:p14="http://schemas.microsoft.com/office/powerpoint/2010/main" val="30121934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8500" y="2247900"/>
            <a:ext cx="7747000" cy="3619500"/>
          </a:xfrm>
        </p:spPr>
        <p:txBody>
          <a:bodyPr rtlCol="0">
            <a:normAutofit fontScale="70000" lnSpcReduction="20000"/>
          </a:bodyPr>
          <a:lstStyle/>
          <a:p>
            <a:pPr marL="365760" indent="-365760" eaLnBrk="1" fontAlgn="auto" hangingPunct="1">
              <a:spcAft>
                <a:spcPts val="0"/>
              </a:spcAft>
              <a:defRPr/>
            </a:pPr>
            <a:r>
              <a:rPr lang="en-US" b="1" dirty="0">
                <a:solidFill>
                  <a:schemeClr val="tx1">
                    <a:lumMod val="85000"/>
                    <a:lumOff val="15000"/>
                  </a:schemeClr>
                </a:solidFill>
                <a:hlinkClick r:id="rId2"/>
              </a:rPr>
              <a:t>Creativity</a:t>
            </a:r>
            <a:r>
              <a:rPr lang="en-US" b="1" dirty="0">
                <a:solidFill>
                  <a:schemeClr val="tx1">
                    <a:lumMod val="85000"/>
                    <a:lumOff val="15000"/>
                  </a:schemeClr>
                </a:solidFill>
              </a:rPr>
              <a:t> [originality, ingenuity]: Thinking of novel and productive ways to conceptualize and do things; includes artistic achievement but is not limited to it </a:t>
            </a:r>
          </a:p>
          <a:p>
            <a:pPr marL="365760" indent="-365760" eaLnBrk="1" fontAlgn="auto" hangingPunct="1">
              <a:spcAft>
                <a:spcPts val="0"/>
              </a:spcAft>
              <a:defRPr/>
            </a:pPr>
            <a:r>
              <a:rPr lang="en-US" b="1" dirty="0">
                <a:solidFill>
                  <a:schemeClr val="tx1">
                    <a:lumMod val="85000"/>
                    <a:lumOff val="15000"/>
                  </a:schemeClr>
                </a:solidFill>
                <a:hlinkClick r:id="rId3"/>
              </a:rPr>
              <a:t>Curiosity</a:t>
            </a:r>
            <a:r>
              <a:rPr lang="en-US" b="1" dirty="0">
                <a:solidFill>
                  <a:schemeClr val="tx1">
                    <a:lumMod val="85000"/>
                    <a:lumOff val="15000"/>
                  </a:schemeClr>
                </a:solidFill>
              </a:rPr>
              <a:t> [interest, novelty-seeking, openness to experience]: Taking an interest in ongoing experience for its own sake; finding subjects and topics fascinating; exploring and </a:t>
            </a:r>
            <a:r>
              <a:rPr lang="en-US" b="1" dirty="0" smtClean="0">
                <a:solidFill>
                  <a:schemeClr val="tx1">
                    <a:lumMod val="85000"/>
                    <a:lumOff val="15000"/>
                  </a:schemeClr>
                </a:solidFill>
              </a:rPr>
              <a:t>discovering; like ambiguity; can be specific curiosity or general</a:t>
            </a:r>
            <a:endParaRPr lang="en-US" b="1" dirty="0">
              <a:solidFill>
                <a:schemeClr val="tx1">
                  <a:lumMod val="85000"/>
                  <a:lumOff val="15000"/>
                </a:schemeClr>
              </a:solidFill>
            </a:endParaRPr>
          </a:p>
          <a:p>
            <a:pPr marL="365760" indent="-365760" eaLnBrk="1" fontAlgn="auto" hangingPunct="1">
              <a:spcAft>
                <a:spcPts val="0"/>
              </a:spcAft>
              <a:defRPr/>
            </a:pPr>
            <a:r>
              <a:rPr lang="en-US" b="1" dirty="0">
                <a:solidFill>
                  <a:schemeClr val="tx1">
                    <a:lumMod val="85000"/>
                    <a:lumOff val="15000"/>
                  </a:schemeClr>
                </a:solidFill>
                <a:hlinkClick r:id="rId4"/>
              </a:rPr>
              <a:t>Judgment</a:t>
            </a:r>
            <a:r>
              <a:rPr lang="en-US" b="1" dirty="0">
                <a:solidFill>
                  <a:schemeClr val="tx1">
                    <a:lumMod val="85000"/>
                    <a:lumOff val="15000"/>
                  </a:schemeClr>
                </a:solidFill>
              </a:rPr>
              <a:t> [critical thinking]: </a:t>
            </a:r>
            <a:endParaRPr lang="en-US" b="1" dirty="0" smtClean="0">
              <a:solidFill>
                <a:schemeClr val="tx1">
                  <a:lumMod val="85000"/>
                  <a:lumOff val="15000"/>
                </a:schemeClr>
              </a:solidFill>
            </a:endParaRPr>
          </a:p>
          <a:p>
            <a:pPr marL="0" indent="0" eaLnBrk="1" fontAlgn="auto" hangingPunct="1">
              <a:spcAft>
                <a:spcPts val="0"/>
              </a:spcAft>
              <a:buFont typeface="Wingdings" panose="05000000000000000000" pitchFamily="2" charset="2"/>
              <a:buNone/>
              <a:defRPr/>
            </a:pPr>
            <a:r>
              <a:rPr lang="en-US" b="1" dirty="0">
                <a:solidFill>
                  <a:schemeClr val="tx1">
                    <a:lumMod val="85000"/>
                    <a:lumOff val="15000"/>
                  </a:schemeClr>
                </a:solidFill>
              </a:rPr>
              <a:t> </a:t>
            </a:r>
            <a:r>
              <a:rPr lang="en-US" b="1" dirty="0" smtClean="0">
                <a:solidFill>
                  <a:schemeClr val="tx1">
                    <a:lumMod val="85000"/>
                    <a:lumOff val="15000"/>
                  </a:schemeClr>
                </a:solidFill>
              </a:rPr>
              <a:t>     Thinking </a:t>
            </a:r>
            <a:r>
              <a:rPr lang="en-US" b="1" dirty="0">
                <a:solidFill>
                  <a:schemeClr val="tx1">
                    <a:lumMod val="85000"/>
                    <a:lumOff val="15000"/>
                  </a:schemeClr>
                </a:solidFill>
              </a:rPr>
              <a:t>things through and </a:t>
            </a:r>
            <a:r>
              <a:rPr lang="en-US" b="1" dirty="0" smtClean="0">
                <a:solidFill>
                  <a:schemeClr val="tx1">
                    <a:lumMod val="85000"/>
                    <a:lumOff val="15000"/>
                  </a:schemeClr>
                </a:solidFill>
              </a:rPr>
              <a:t>examining them </a:t>
            </a:r>
            <a:r>
              <a:rPr lang="en-US" b="1" dirty="0">
                <a:solidFill>
                  <a:schemeClr val="tx1">
                    <a:lumMod val="85000"/>
                    <a:lumOff val="15000"/>
                  </a:schemeClr>
                </a:solidFill>
              </a:rPr>
              <a:t>from all sides; not </a:t>
            </a:r>
            <a:r>
              <a:rPr lang="en-US" b="1" dirty="0" smtClean="0">
                <a:solidFill>
                  <a:schemeClr val="tx1">
                    <a:lumMod val="85000"/>
                    <a:lumOff val="15000"/>
                  </a:schemeClr>
                </a:solidFill>
              </a:rPr>
              <a:t>     </a:t>
            </a:r>
          </a:p>
          <a:p>
            <a:pPr marL="0" indent="0" eaLnBrk="1" fontAlgn="auto" hangingPunct="1">
              <a:spcAft>
                <a:spcPts val="0"/>
              </a:spcAft>
              <a:buFont typeface="Wingdings" panose="05000000000000000000" pitchFamily="2" charset="2"/>
              <a:buNone/>
              <a:defRPr/>
            </a:pPr>
            <a:r>
              <a:rPr lang="en-US" b="1" dirty="0">
                <a:solidFill>
                  <a:schemeClr val="tx1">
                    <a:lumMod val="85000"/>
                    <a:lumOff val="15000"/>
                  </a:schemeClr>
                </a:solidFill>
              </a:rPr>
              <a:t> </a:t>
            </a:r>
            <a:r>
              <a:rPr lang="en-US" b="1" dirty="0" smtClean="0">
                <a:solidFill>
                  <a:schemeClr val="tx1">
                    <a:lumMod val="85000"/>
                    <a:lumOff val="15000"/>
                  </a:schemeClr>
                </a:solidFill>
              </a:rPr>
              <a:t>      jumping </a:t>
            </a:r>
            <a:r>
              <a:rPr lang="en-US" b="1" dirty="0">
                <a:solidFill>
                  <a:schemeClr val="tx1">
                    <a:lumMod val="85000"/>
                    <a:lumOff val="15000"/>
                  </a:schemeClr>
                </a:solidFill>
              </a:rPr>
              <a:t>to </a:t>
            </a:r>
            <a:r>
              <a:rPr lang="en-US" b="1" dirty="0" smtClean="0">
                <a:solidFill>
                  <a:schemeClr val="tx1">
                    <a:lumMod val="85000"/>
                    <a:lumOff val="15000"/>
                  </a:schemeClr>
                </a:solidFill>
              </a:rPr>
              <a:t>conclusions</a:t>
            </a:r>
            <a:r>
              <a:rPr lang="en-US" b="1" dirty="0">
                <a:solidFill>
                  <a:schemeClr val="tx1">
                    <a:lumMod val="85000"/>
                    <a:lumOff val="15000"/>
                  </a:schemeClr>
                </a:solidFill>
              </a:rPr>
              <a:t>; being able to </a:t>
            </a:r>
            <a:endParaRPr lang="en-US" b="1" dirty="0" smtClean="0">
              <a:solidFill>
                <a:schemeClr val="tx1">
                  <a:lumMod val="85000"/>
                  <a:lumOff val="15000"/>
                </a:schemeClr>
              </a:solidFill>
            </a:endParaRPr>
          </a:p>
          <a:p>
            <a:pPr marL="0" indent="0" eaLnBrk="1" fontAlgn="auto" hangingPunct="1">
              <a:spcAft>
                <a:spcPts val="0"/>
              </a:spcAft>
              <a:buFont typeface="Wingdings" panose="05000000000000000000" pitchFamily="2" charset="2"/>
              <a:buNone/>
              <a:defRPr/>
            </a:pPr>
            <a:r>
              <a:rPr lang="en-US" b="1" dirty="0">
                <a:solidFill>
                  <a:schemeClr val="tx1">
                    <a:lumMod val="85000"/>
                    <a:lumOff val="15000"/>
                  </a:schemeClr>
                </a:solidFill>
              </a:rPr>
              <a:t> </a:t>
            </a:r>
            <a:r>
              <a:rPr lang="en-US" b="1" dirty="0" smtClean="0">
                <a:solidFill>
                  <a:schemeClr val="tx1">
                    <a:lumMod val="85000"/>
                    <a:lumOff val="15000"/>
                  </a:schemeClr>
                </a:solidFill>
              </a:rPr>
              <a:t>      change </a:t>
            </a:r>
            <a:r>
              <a:rPr lang="en-US" b="1" dirty="0">
                <a:solidFill>
                  <a:schemeClr val="tx1">
                    <a:lumMod val="85000"/>
                    <a:lumOff val="15000"/>
                  </a:schemeClr>
                </a:solidFill>
              </a:rPr>
              <a:t>one's </a:t>
            </a:r>
            <a:r>
              <a:rPr lang="en-US" b="1" dirty="0" smtClean="0">
                <a:solidFill>
                  <a:schemeClr val="tx1">
                    <a:lumMod val="85000"/>
                    <a:lumOff val="15000"/>
                  </a:schemeClr>
                </a:solidFill>
              </a:rPr>
              <a:t>mind </a:t>
            </a:r>
            <a:r>
              <a:rPr lang="en-US" b="1" dirty="0">
                <a:solidFill>
                  <a:schemeClr val="tx1">
                    <a:lumMod val="85000"/>
                    <a:lumOff val="15000"/>
                  </a:schemeClr>
                </a:solidFill>
              </a:rPr>
              <a:t>in light of evidence; </a:t>
            </a:r>
            <a:endParaRPr lang="en-US" b="1" dirty="0" smtClean="0">
              <a:solidFill>
                <a:schemeClr val="tx1">
                  <a:lumMod val="85000"/>
                  <a:lumOff val="15000"/>
                </a:schemeClr>
              </a:solidFill>
            </a:endParaRPr>
          </a:p>
          <a:p>
            <a:pPr marL="0" indent="0" eaLnBrk="1" fontAlgn="auto" hangingPunct="1">
              <a:spcAft>
                <a:spcPts val="0"/>
              </a:spcAft>
              <a:buFont typeface="Wingdings" panose="05000000000000000000" pitchFamily="2" charset="2"/>
              <a:buNone/>
              <a:defRPr/>
            </a:pPr>
            <a:r>
              <a:rPr lang="en-US" b="1" dirty="0" smtClean="0">
                <a:solidFill>
                  <a:schemeClr val="tx1">
                    <a:lumMod val="85000"/>
                    <a:lumOff val="15000"/>
                  </a:schemeClr>
                </a:solidFill>
              </a:rPr>
              <a:t>       weighing </a:t>
            </a:r>
            <a:r>
              <a:rPr lang="en-US" b="1" dirty="0">
                <a:solidFill>
                  <a:schemeClr val="tx1">
                    <a:lumMod val="85000"/>
                    <a:lumOff val="15000"/>
                  </a:schemeClr>
                </a:solidFill>
              </a:rPr>
              <a:t>all evidence fairly </a:t>
            </a:r>
          </a:p>
          <a:p>
            <a:pPr marL="365760" indent="-365760" eaLnBrk="1" fontAlgn="auto" hangingPunct="1">
              <a:spcAft>
                <a:spcPts val="0"/>
              </a:spcAft>
              <a:defRPr/>
            </a:pPr>
            <a:endParaRPr lang="en-US" dirty="0">
              <a:solidFill>
                <a:schemeClr val="tx1">
                  <a:lumMod val="85000"/>
                  <a:lumOff val="15000"/>
                </a:schemeClr>
              </a:solidFill>
            </a:endParaRPr>
          </a:p>
        </p:txBody>
      </p:sp>
      <p:sp>
        <p:nvSpPr>
          <p:cNvPr id="3789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37892" name="Title 3"/>
          <p:cNvSpPr>
            <a:spLocks noGrp="1"/>
          </p:cNvSpPr>
          <p:nvPr>
            <p:ph type="title"/>
          </p:nvPr>
        </p:nvSpPr>
        <p:spPr/>
        <p:txBody>
          <a:bodyPr>
            <a:normAutofit fontScale="90000"/>
          </a:bodyPr>
          <a:lstStyle/>
          <a:p>
            <a:pPr eaLnBrk="1" hangingPunct="1"/>
            <a:r>
              <a:rPr lang="en-US" altLang="en-US" sz="4800" smtClean="0"/>
              <a:t>Wisdom and Knowledge</a:t>
            </a:r>
          </a:p>
        </p:txBody>
      </p:sp>
      <p:pic>
        <p:nvPicPr>
          <p:cNvPr id="37893"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4575175"/>
            <a:ext cx="31242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9877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rmAutofit fontScale="85000" lnSpcReduction="20000"/>
          </a:bodyPr>
          <a:lstStyle/>
          <a:p>
            <a:pPr marL="365760" indent="-365760" eaLnBrk="1" fontAlgn="auto" hangingPunct="1">
              <a:spcAft>
                <a:spcPts val="0"/>
              </a:spcAft>
              <a:defRPr/>
            </a:pPr>
            <a:r>
              <a:rPr lang="en-US" b="1" dirty="0" smtClean="0">
                <a:solidFill>
                  <a:schemeClr val="tx1">
                    <a:lumMod val="85000"/>
                    <a:lumOff val="15000"/>
                  </a:schemeClr>
                </a:solidFill>
                <a:hlinkClick r:id="rId2"/>
              </a:rPr>
              <a:t>Love </a:t>
            </a:r>
            <a:r>
              <a:rPr lang="en-US" b="1" dirty="0">
                <a:solidFill>
                  <a:schemeClr val="tx1">
                    <a:lumMod val="85000"/>
                    <a:lumOff val="15000"/>
                  </a:schemeClr>
                </a:solidFill>
                <a:hlinkClick r:id="rId2"/>
              </a:rPr>
              <a:t>of Learning:</a:t>
            </a:r>
            <a:r>
              <a:rPr lang="en-US" b="1" dirty="0">
                <a:solidFill>
                  <a:schemeClr val="tx1">
                    <a:lumMod val="85000"/>
                    <a:lumOff val="15000"/>
                  </a:schemeClr>
                </a:solidFill>
              </a:rPr>
              <a:t> Mastering new skills, topics, and bodies of knowledge, whether on one's own or formally; obviously related to the strength of curiosity but goes beyond it to describe the tendency to add systematically to what one knows </a:t>
            </a:r>
          </a:p>
          <a:p>
            <a:pPr marL="365760" indent="-365760" eaLnBrk="1" fontAlgn="auto" hangingPunct="1">
              <a:spcAft>
                <a:spcPts val="0"/>
              </a:spcAft>
              <a:defRPr/>
            </a:pPr>
            <a:r>
              <a:rPr lang="en-US" b="1" dirty="0">
                <a:solidFill>
                  <a:schemeClr val="tx1">
                    <a:lumMod val="85000"/>
                    <a:lumOff val="15000"/>
                  </a:schemeClr>
                </a:solidFill>
                <a:hlinkClick r:id="rId3"/>
              </a:rPr>
              <a:t>Perspective</a:t>
            </a:r>
            <a:r>
              <a:rPr lang="en-US" b="1" dirty="0">
                <a:solidFill>
                  <a:schemeClr val="tx1">
                    <a:lumMod val="85000"/>
                    <a:lumOff val="15000"/>
                  </a:schemeClr>
                </a:solidFill>
              </a:rPr>
              <a:t> [wisdom]: Being able </a:t>
            </a:r>
            <a:r>
              <a:rPr lang="en-US" b="1" dirty="0" smtClean="0">
                <a:solidFill>
                  <a:schemeClr val="tx1">
                    <a:lumMod val="85000"/>
                    <a:lumOff val="15000"/>
                  </a:schemeClr>
                </a:solidFill>
              </a:rPr>
              <a:t>to</a:t>
            </a:r>
          </a:p>
          <a:p>
            <a:pPr marL="0" indent="0" eaLnBrk="1" fontAlgn="auto" hangingPunct="1">
              <a:spcAft>
                <a:spcPts val="0"/>
              </a:spcAft>
              <a:buFont typeface="Wingdings" panose="05000000000000000000" pitchFamily="2" charset="2"/>
              <a:buNone/>
              <a:defRPr/>
            </a:pPr>
            <a:r>
              <a:rPr lang="en-US" b="1" dirty="0">
                <a:solidFill>
                  <a:schemeClr val="tx1">
                    <a:lumMod val="85000"/>
                    <a:lumOff val="15000"/>
                  </a:schemeClr>
                </a:solidFill>
              </a:rPr>
              <a:t> </a:t>
            </a:r>
            <a:r>
              <a:rPr lang="en-US" b="1" dirty="0" smtClean="0">
                <a:solidFill>
                  <a:schemeClr val="tx1">
                    <a:lumMod val="85000"/>
                    <a:lumOff val="15000"/>
                  </a:schemeClr>
                </a:solidFill>
              </a:rPr>
              <a:t>    </a:t>
            </a:r>
            <a:r>
              <a:rPr lang="en-US" b="1" dirty="0">
                <a:solidFill>
                  <a:schemeClr val="tx1">
                    <a:lumMod val="85000"/>
                    <a:lumOff val="15000"/>
                  </a:schemeClr>
                </a:solidFill>
              </a:rPr>
              <a:t>provide wise counsel to others; </a:t>
            </a:r>
            <a:endParaRPr lang="en-US" b="1" dirty="0" smtClean="0">
              <a:solidFill>
                <a:schemeClr val="tx1">
                  <a:lumMod val="85000"/>
                  <a:lumOff val="15000"/>
                </a:schemeClr>
              </a:solidFill>
            </a:endParaRPr>
          </a:p>
          <a:p>
            <a:pPr marL="0" indent="0" eaLnBrk="1" fontAlgn="auto" hangingPunct="1">
              <a:spcAft>
                <a:spcPts val="0"/>
              </a:spcAft>
              <a:buFont typeface="Wingdings" panose="05000000000000000000" pitchFamily="2" charset="2"/>
              <a:buNone/>
              <a:defRPr/>
            </a:pPr>
            <a:r>
              <a:rPr lang="en-US" b="1" dirty="0">
                <a:solidFill>
                  <a:schemeClr val="tx1">
                    <a:lumMod val="85000"/>
                    <a:lumOff val="15000"/>
                  </a:schemeClr>
                </a:solidFill>
              </a:rPr>
              <a:t> </a:t>
            </a:r>
            <a:r>
              <a:rPr lang="en-US" b="1" dirty="0" smtClean="0">
                <a:solidFill>
                  <a:schemeClr val="tx1">
                    <a:lumMod val="85000"/>
                    <a:lumOff val="15000"/>
                  </a:schemeClr>
                </a:solidFill>
              </a:rPr>
              <a:t>    having </a:t>
            </a:r>
            <a:r>
              <a:rPr lang="en-US" b="1" dirty="0">
                <a:solidFill>
                  <a:schemeClr val="tx1">
                    <a:lumMod val="85000"/>
                    <a:lumOff val="15000"/>
                  </a:schemeClr>
                </a:solidFill>
              </a:rPr>
              <a:t>ways of looking at the </a:t>
            </a:r>
            <a:endParaRPr lang="en-US" b="1" dirty="0" smtClean="0">
              <a:solidFill>
                <a:schemeClr val="tx1">
                  <a:lumMod val="85000"/>
                  <a:lumOff val="15000"/>
                </a:schemeClr>
              </a:solidFill>
            </a:endParaRPr>
          </a:p>
          <a:p>
            <a:pPr marL="0" indent="0" eaLnBrk="1" fontAlgn="auto" hangingPunct="1">
              <a:spcAft>
                <a:spcPts val="0"/>
              </a:spcAft>
              <a:buFont typeface="Wingdings" panose="05000000000000000000" pitchFamily="2" charset="2"/>
              <a:buNone/>
              <a:defRPr/>
            </a:pPr>
            <a:r>
              <a:rPr lang="en-US" b="1" dirty="0">
                <a:solidFill>
                  <a:schemeClr val="tx1">
                    <a:lumMod val="85000"/>
                    <a:lumOff val="15000"/>
                  </a:schemeClr>
                </a:solidFill>
              </a:rPr>
              <a:t> </a:t>
            </a:r>
            <a:r>
              <a:rPr lang="en-US" b="1" dirty="0" smtClean="0">
                <a:solidFill>
                  <a:schemeClr val="tx1">
                    <a:lumMod val="85000"/>
                    <a:lumOff val="15000"/>
                  </a:schemeClr>
                </a:solidFill>
              </a:rPr>
              <a:t>    world </a:t>
            </a:r>
            <a:r>
              <a:rPr lang="en-US" b="1" dirty="0">
                <a:solidFill>
                  <a:schemeClr val="tx1">
                    <a:lumMod val="85000"/>
                    <a:lumOff val="15000"/>
                  </a:schemeClr>
                </a:solidFill>
              </a:rPr>
              <a:t>that make sense to oneself </a:t>
            </a:r>
            <a:endParaRPr lang="en-US" b="1" dirty="0" smtClean="0">
              <a:solidFill>
                <a:schemeClr val="tx1">
                  <a:lumMod val="85000"/>
                  <a:lumOff val="15000"/>
                </a:schemeClr>
              </a:solidFill>
            </a:endParaRPr>
          </a:p>
          <a:p>
            <a:pPr marL="0" indent="0" eaLnBrk="1" fontAlgn="auto" hangingPunct="1">
              <a:spcAft>
                <a:spcPts val="0"/>
              </a:spcAft>
              <a:buFont typeface="Wingdings" panose="05000000000000000000" pitchFamily="2" charset="2"/>
              <a:buNone/>
              <a:defRPr/>
            </a:pPr>
            <a:r>
              <a:rPr lang="en-US" b="1" dirty="0">
                <a:solidFill>
                  <a:schemeClr val="tx1">
                    <a:lumMod val="85000"/>
                    <a:lumOff val="15000"/>
                  </a:schemeClr>
                </a:solidFill>
              </a:rPr>
              <a:t> </a:t>
            </a:r>
            <a:r>
              <a:rPr lang="en-US" b="1" dirty="0" smtClean="0">
                <a:solidFill>
                  <a:schemeClr val="tx1">
                    <a:lumMod val="85000"/>
                    <a:lumOff val="15000"/>
                  </a:schemeClr>
                </a:solidFill>
              </a:rPr>
              <a:t>    and </a:t>
            </a:r>
            <a:r>
              <a:rPr lang="en-US" b="1" dirty="0">
                <a:solidFill>
                  <a:schemeClr val="tx1">
                    <a:lumMod val="85000"/>
                    <a:lumOff val="15000"/>
                  </a:schemeClr>
                </a:solidFill>
              </a:rPr>
              <a:t>to other people </a:t>
            </a:r>
          </a:p>
          <a:p>
            <a:pPr marL="365760" indent="-365760" eaLnBrk="1" fontAlgn="auto" hangingPunct="1">
              <a:spcAft>
                <a:spcPts val="0"/>
              </a:spcAft>
              <a:defRPr/>
            </a:pPr>
            <a:endParaRPr lang="en-US" dirty="0">
              <a:solidFill>
                <a:schemeClr val="tx1">
                  <a:lumMod val="85000"/>
                  <a:lumOff val="15000"/>
                </a:schemeClr>
              </a:solidFill>
            </a:endParaRPr>
          </a:p>
        </p:txBody>
      </p:sp>
      <p:sp>
        <p:nvSpPr>
          <p:cNvPr id="3891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38916" name="Title 3"/>
          <p:cNvSpPr>
            <a:spLocks noGrp="1"/>
          </p:cNvSpPr>
          <p:nvPr>
            <p:ph type="title"/>
          </p:nvPr>
        </p:nvSpPr>
        <p:spPr/>
        <p:txBody>
          <a:bodyPr>
            <a:normAutofit fontScale="90000"/>
          </a:bodyPr>
          <a:lstStyle/>
          <a:p>
            <a:pPr eaLnBrk="1" hangingPunct="1"/>
            <a:r>
              <a:rPr lang="en-US" altLang="en-US" sz="4800" smtClean="0"/>
              <a:t>Wisdom and Knowledge</a:t>
            </a:r>
          </a:p>
        </p:txBody>
      </p:sp>
      <p:pic>
        <p:nvPicPr>
          <p:cNvPr id="38917"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2525" y="4298950"/>
            <a:ext cx="21907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153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b="1" dirty="0">
                <a:solidFill>
                  <a:schemeClr val="accent1">
                    <a:lumMod val="75000"/>
                  </a:schemeClr>
                </a:solidFill>
              </a:rPr>
              <a:t>The </a:t>
            </a:r>
            <a:r>
              <a:rPr lang="en-US" b="1" dirty="0" smtClean="0">
                <a:solidFill>
                  <a:schemeClr val="accent1">
                    <a:lumMod val="75000"/>
                  </a:schemeClr>
                </a:solidFill>
              </a:rPr>
              <a:t>Components of Emotions</a:t>
            </a:r>
            <a:endParaRPr lang="en-US" b="1" dirty="0">
              <a:solidFill>
                <a:schemeClr val="accent1">
                  <a:lumMod val="75000"/>
                </a:schemeClr>
              </a:solidFill>
            </a:endParaRPr>
          </a:p>
        </p:txBody>
      </p:sp>
      <p:sp>
        <p:nvSpPr>
          <p:cNvPr id="7" name="Content Placeholder 6"/>
          <p:cNvSpPr>
            <a:spLocks noGrp="1"/>
          </p:cNvSpPr>
          <p:nvPr>
            <p:ph idx="1"/>
          </p:nvPr>
        </p:nvSpPr>
        <p:spPr>
          <a:xfrm>
            <a:off x="685799" y="2015733"/>
            <a:ext cx="7696201" cy="3450613"/>
          </a:xfrm>
        </p:spPr>
        <p:txBody>
          <a:bodyPr>
            <a:normAutofit/>
          </a:bodyPr>
          <a:lstStyle/>
          <a:p>
            <a:pPr marL="0" indent="0">
              <a:buNone/>
            </a:pPr>
            <a:r>
              <a:rPr lang="en-US" sz="2400" dirty="0" smtClean="0"/>
              <a:t>The Biology of Emotions:  The Happy </a:t>
            </a:r>
            <a:r>
              <a:rPr lang="en-US" sz="2400" dirty="0"/>
              <a:t>B</a:t>
            </a:r>
            <a:r>
              <a:rPr lang="en-US" sz="2400" dirty="0" smtClean="0"/>
              <a:t>rain</a:t>
            </a:r>
          </a:p>
          <a:p>
            <a:pPr>
              <a:lnSpc>
                <a:spcPct val="150000"/>
              </a:lnSpc>
              <a:buClr>
                <a:schemeClr val="tx1"/>
              </a:buClr>
              <a:buSzPct val="120000"/>
            </a:pPr>
            <a:r>
              <a:rPr lang="en-US" sz="2400" dirty="0"/>
              <a:t>L</a:t>
            </a:r>
            <a:r>
              <a:rPr lang="en-US" sz="2400" dirty="0" smtClean="0"/>
              <a:t>eft </a:t>
            </a:r>
            <a:r>
              <a:rPr lang="en-US" sz="2400" dirty="0"/>
              <a:t>prefrontal </a:t>
            </a:r>
            <a:r>
              <a:rPr lang="en-US" sz="2400" dirty="0" smtClean="0"/>
              <a:t>cortex--associated with happiness</a:t>
            </a:r>
          </a:p>
          <a:p>
            <a:pPr>
              <a:lnSpc>
                <a:spcPct val="150000"/>
              </a:lnSpc>
              <a:buClr>
                <a:schemeClr val="tx1"/>
              </a:buClr>
              <a:buSzPct val="120000"/>
            </a:pPr>
            <a:r>
              <a:rPr lang="en-US" sz="2400" dirty="0"/>
              <a:t>Addiction is partly associated with the prefrontal </a:t>
            </a:r>
            <a:r>
              <a:rPr lang="en-US" sz="2400" dirty="0" smtClean="0"/>
              <a:t>cortex</a:t>
            </a:r>
          </a:p>
          <a:p>
            <a:pPr>
              <a:lnSpc>
                <a:spcPct val="150000"/>
              </a:lnSpc>
              <a:buClr>
                <a:schemeClr val="tx1"/>
              </a:buClr>
              <a:buSzPct val="120000"/>
            </a:pPr>
            <a:r>
              <a:rPr lang="en-US" sz="2400" dirty="0" smtClean="0"/>
              <a:t>Pleasure hot spots</a:t>
            </a:r>
          </a:p>
          <a:p>
            <a:pPr marL="0" indent="0">
              <a:buNone/>
            </a:pPr>
            <a:endParaRPr lang="en-US" dirty="0"/>
          </a:p>
          <a:p>
            <a:endParaRPr lang="en-US" dirty="0"/>
          </a:p>
        </p:txBody>
      </p:sp>
      <p:sp>
        <p:nvSpPr>
          <p:cNvPr id="3" name="Footer Placeholder 2"/>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4544216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rmAutofit lnSpcReduction="10000"/>
          </a:bodyPr>
          <a:lstStyle/>
          <a:p>
            <a:pPr marL="365760" indent="-365760" eaLnBrk="1" fontAlgn="auto" hangingPunct="1">
              <a:spcAft>
                <a:spcPts val="0"/>
              </a:spcAft>
              <a:defRPr/>
            </a:pPr>
            <a:r>
              <a:rPr lang="en-US" b="1" dirty="0">
                <a:solidFill>
                  <a:schemeClr val="tx1">
                    <a:lumMod val="85000"/>
                    <a:lumOff val="15000"/>
                  </a:schemeClr>
                </a:solidFill>
                <a:hlinkClick r:id="rId2"/>
              </a:rPr>
              <a:t>Bravery</a:t>
            </a:r>
            <a:r>
              <a:rPr lang="en-US" b="1" dirty="0">
                <a:solidFill>
                  <a:schemeClr val="tx1">
                    <a:lumMod val="85000"/>
                    <a:lumOff val="15000"/>
                  </a:schemeClr>
                </a:solidFill>
              </a:rPr>
              <a:t> [valor]: Not shrinking from threat, challenge, difficulty, or pain; speaking up for what is right even if there is opposition; acting on convictions even if unpopular; includes physical bravery but is not limited to it </a:t>
            </a:r>
          </a:p>
          <a:p>
            <a:pPr marL="365760" indent="-365760" eaLnBrk="1" fontAlgn="auto" hangingPunct="1">
              <a:spcAft>
                <a:spcPts val="0"/>
              </a:spcAft>
              <a:defRPr/>
            </a:pPr>
            <a:r>
              <a:rPr lang="en-US" b="1" dirty="0">
                <a:solidFill>
                  <a:schemeClr val="tx1">
                    <a:lumMod val="85000"/>
                    <a:lumOff val="15000"/>
                  </a:schemeClr>
                </a:solidFill>
                <a:hlinkClick r:id="rId3"/>
              </a:rPr>
              <a:t>Perseverance</a:t>
            </a:r>
            <a:r>
              <a:rPr lang="en-US" b="1" dirty="0">
                <a:solidFill>
                  <a:schemeClr val="tx1">
                    <a:lumMod val="85000"/>
                    <a:lumOff val="15000"/>
                  </a:schemeClr>
                </a:solidFill>
              </a:rPr>
              <a:t> [persistence, industriousness]: Finishing what one starts; persisting in a course of action in spite of obstacles; “getting it out the door”; taking pleasure in completing tasks </a:t>
            </a:r>
          </a:p>
        </p:txBody>
      </p:sp>
      <p:sp>
        <p:nvSpPr>
          <p:cNvPr id="3993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39940" name="Title 3"/>
          <p:cNvSpPr>
            <a:spLocks noGrp="1"/>
          </p:cNvSpPr>
          <p:nvPr>
            <p:ph type="title"/>
          </p:nvPr>
        </p:nvSpPr>
        <p:spPr/>
        <p:txBody>
          <a:bodyPr/>
          <a:lstStyle/>
          <a:p>
            <a:pPr algn="l" eaLnBrk="1" hangingPunct="1"/>
            <a:r>
              <a:rPr lang="en-US" altLang="en-US" smtClean="0"/>
              <a:t>Courage</a:t>
            </a:r>
          </a:p>
        </p:txBody>
      </p:sp>
      <p:sp>
        <p:nvSpPr>
          <p:cNvPr id="5" name="Oval Callout 4"/>
          <p:cNvSpPr/>
          <p:nvPr/>
        </p:nvSpPr>
        <p:spPr>
          <a:xfrm>
            <a:off x="6394450" y="195263"/>
            <a:ext cx="2730500" cy="1054100"/>
          </a:xfrm>
          <a:prstGeom prst="wedgeEllipseCallou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Life begins when you leave your comfort zone</a:t>
            </a:r>
          </a:p>
        </p:txBody>
      </p:sp>
      <p:pic>
        <p:nvPicPr>
          <p:cNvPr id="39942"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6038" y="176213"/>
            <a:ext cx="2365375"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8494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8500" y="2590800"/>
            <a:ext cx="7747000" cy="3733800"/>
          </a:xfrm>
        </p:spPr>
        <p:txBody>
          <a:bodyPr rtlCol="0">
            <a:normAutofit/>
          </a:bodyPr>
          <a:lstStyle/>
          <a:p>
            <a:pPr marL="365760" indent="-365760" eaLnBrk="1" fontAlgn="auto" hangingPunct="1">
              <a:spcAft>
                <a:spcPts val="0"/>
              </a:spcAft>
              <a:defRPr/>
            </a:pPr>
            <a:r>
              <a:rPr lang="en-US" b="1" dirty="0" smtClean="0">
                <a:solidFill>
                  <a:schemeClr val="tx1">
                    <a:lumMod val="85000"/>
                    <a:lumOff val="15000"/>
                  </a:schemeClr>
                </a:solidFill>
                <a:hlinkClick r:id="rId2"/>
              </a:rPr>
              <a:t>Honesty</a:t>
            </a:r>
            <a:r>
              <a:rPr lang="en-US" b="1" dirty="0" smtClean="0">
                <a:solidFill>
                  <a:schemeClr val="tx1">
                    <a:lumMod val="85000"/>
                    <a:lumOff val="15000"/>
                  </a:schemeClr>
                </a:solidFill>
              </a:rPr>
              <a:t> </a:t>
            </a:r>
            <a:r>
              <a:rPr lang="en-US" b="1" dirty="0">
                <a:solidFill>
                  <a:schemeClr val="tx1">
                    <a:lumMod val="85000"/>
                    <a:lumOff val="15000"/>
                  </a:schemeClr>
                </a:solidFill>
              </a:rPr>
              <a:t>[authenticity, integrity]: Speaking the truth but more broadly presenting oneself in a genuine way and acting in a sincere way; being without pretense; taking responsibility for one's feelings and actions </a:t>
            </a:r>
          </a:p>
          <a:p>
            <a:pPr marL="365760" indent="-365760" eaLnBrk="1" fontAlgn="auto" hangingPunct="1">
              <a:spcAft>
                <a:spcPts val="0"/>
              </a:spcAft>
              <a:defRPr/>
            </a:pPr>
            <a:r>
              <a:rPr lang="en-US" b="1" dirty="0">
                <a:solidFill>
                  <a:schemeClr val="tx1">
                    <a:lumMod val="85000"/>
                    <a:lumOff val="15000"/>
                  </a:schemeClr>
                </a:solidFill>
                <a:hlinkClick r:id="rId3"/>
              </a:rPr>
              <a:t>Zest</a:t>
            </a:r>
            <a:r>
              <a:rPr lang="en-US" b="1" dirty="0">
                <a:solidFill>
                  <a:schemeClr val="tx1">
                    <a:lumMod val="85000"/>
                    <a:lumOff val="15000"/>
                  </a:schemeClr>
                </a:solidFill>
              </a:rPr>
              <a:t> [vitality, enthusiasm, vigor, energy]: Approaching life with excitement and energy; not doing things halfway or halfheartedly; living life as an adventure; feeling alive and activated </a:t>
            </a:r>
          </a:p>
        </p:txBody>
      </p:sp>
      <p:sp>
        <p:nvSpPr>
          <p:cNvPr id="4096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40964" name="Title 3"/>
          <p:cNvSpPr>
            <a:spLocks noGrp="1"/>
          </p:cNvSpPr>
          <p:nvPr>
            <p:ph type="title"/>
          </p:nvPr>
        </p:nvSpPr>
        <p:spPr/>
        <p:txBody>
          <a:bodyPr/>
          <a:lstStyle/>
          <a:p>
            <a:pPr algn="l" eaLnBrk="1" hangingPunct="1"/>
            <a:r>
              <a:rPr lang="en-US" altLang="en-US" smtClean="0"/>
              <a:t>Courage</a:t>
            </a:r>
          </a:p>
        </p:txBody>
      </p:sp>
      <p:pic>
        <p:nvPicPr>
          <p:cNvPr id="4096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04800"/>
            <a:ext cx="27813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35602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rmAutofit fontScale="85000" lnSpcReduction="20000"/>
          </a:bodyPr>
          <a:lstStyle/>
          <a:p>
            <a:pPr marL="365760" indent="-365760" eaLnBrk="1" fontAlgn="auto" hangingPunct="1">
              <a:spcAft>
                <a:spcPts val="0"/>
              </a:spcAft>
              <a:defRPr/>
            </a:pPr>
            <a:r>
              <a:rPr lang="en-US" b="1" dirty="0">
                <a:solidFill>
                  <a:schemeClr val="tx1">
                    <a:lumMod val="85000"/>
                    <a:lumOff val="15000"/>
                  </a:schemeClr>
                </a:solidFill>
                <a:hlinkClick r:id="rId2"/>
              </a:rPr>
              <a:t>Love</a:t>
            </a:r>
            <a:r>
              <a:rPr lang="en-US" b="1" dirty="0">
                <a:solidFill>
                  <a:schemeClr val="tx1">
                    <a:lumMod val="85000"/>
                    <a:lumOff val="15000"/>
                  </a:schemeClr>
                </a:solidFill>
              </a:rPr>
              <a:t>: Valuing close relations with others, in particular those in which sharing and caring are reciprocated; being close to people </a:t>
            </a:r>
          </a:p>
          <a:p>
            <a:pPr marL="365760" indent="-365760" eaLnBrk="1" fontAlgn="auto" hangingPunct="1">
              <a:spcAft>
                <a:spcPts val="0"/>
              </a:spcAft>
              <a:defRPr/>
            </a:pPr>
            <a:r>
              <a:rPr lang="en-US" b="1" dirty="0">
                <a:solidFill>
                  <a:schemeClr val="tx1">
                    <a:lumMod val="85000"/>
                    <a:lumOff val="15000"/>
                  </a:schemeClr>
                </a:solidFill>
                <a:hlinkClick r:id="rId3"/>
              </a:rPr>
              <a:t>Kindness</a:t>
            </a:r>
            <a:r>
              <a:rPr lang="en-US" b="1" dirty="0">
                <a:solidFill>
                  <a:schemeClr val="tx1">
                    <a:lumMod val="85000"/>
                    <a:lumOff val="15000"/>
                  </a:schemeClr>
                </a:solidFill>
              </a:rPr>
              <a:t> [generosity, nurturance, care, compassion, altruistic love, "niceness"]: Doing favors and good deeds for others; helping them; taking care of them </a:t>
            </a:r>
          </a:p>
          <a:p>
            <a:pPr marL="365760" indent="-365760" eaLnBrk="1" fontAlgn="auto" hangingPunct="1">
              <a:spcAft>
                <a:spcPts val="0"/>
              </a:spcAft>
              <a:defRPr/>
            </a:pPr>
            <a:r>
              <a:rPr lang="en-US" b="1" dirty="0">
                <a:solidFill>
                  <a:schemeClr val="tx1">
                    <a:lumMod val="85000"/>
                    <a:lumOff val="15000"/>
                  </a:schemeClr>
                </a:solidFill>
                <a:hlinkClick r:id="rId4"/>
              </a:rPr>
              <a:t>Social Intelligence</a:t>
            </a:r>
            <a:r>
              <a:rPr lang="en-US" b="1" dirty="0">
                <a:solidFill>
                  <a:schemeClr val="tx1">
                    <a:lumMod val="85000"/>
                    <a:lumOff val="15000"/>
                  </a:schemeClr>
                </a:solidFill>
              </a:rPr>
              <a:t> [emotional intelligence, personal intelligence]: Being aware of the motives and feelings of other people and oneself; knowing what to do to fit into different social situations; knowing what makes other people tick </a:t>
            </a:r>
          </a:p>
        </p:txBody>
      </p:sp>
      <p:sp>
        <p:nvSpPr>
          <p:cNvPr id="4198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41988" name="Title 3"/>
          <p:cNvSpPr>
            <a:spLocks noGrp="1"/>
          </p:cNvSpPr>
          <p:nvPr>
            <p:ph type="title"/>
          </p:nvPr>
        </p:nvSpPr>
        <p:spPr/>
        <p:txBody>
          <a:bodyPr/>
          <a:lstStyle/>
          <a:p>
            <a:pPr algn="l" eaLnBrk="1" hangingPunct="1"/>
            <a:r>
              <a:rPr lang="en-US" altLang="en-US" smtClean="0"/>
              <a:t>Humanity</a:t>
            </a:r>
          </a:p>
        </p:txBody>
      </p:sp>
      <p:pic>
        <p:nvPicPr>
          <p:cNvPr id="4198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49225"/>
            <a:ext cx="28575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8792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rmAutofit fontScale="85000" lnSpcReduction="10000"/>
          </a:bodyPr>
          <a:lstStyle/>
          <a:p>
            <a:pPr marL="365760" indent="-365760" eaLnBrk="1" fontAlgn="auto" hangingPunct="1">
              <a:spcAft>
                <a:spcPts val="0"/>
              </a:spcAft>
              <a:defRPr/>
            </a:pPr>
            <a:r>
              <a:rPr lang="en-US" b="1" dirty="0">
                <a:solidFill>
                  <a:schemeClr val="tx1">
                    <a:lumMod val="85000"/>
                    <a:lumOff val="15000"/>
                  </a:schemeClr>
                </a:solidFill>
                <a:hlinkClick r:id="rId2"/>
              </a:rPr>
              <a:t>Teamwork </a:t>
            </a:r>
            <a:r>
              <a:rPr lang="en-US" b="1" dirty="0">
                <a:solidFill>
                  <a:schemeClr val="tx1">
                    <a:lumMod val="85000"/>
                    <a:lumOff val="15000"/>
                  </a:schemeClr>
                </a:solidFill>
              </a:rPr>
              <a:t>[citizenship, social responsibility, loyalty]: Working well as a member of a group or team; being loyal to the group; doing one's share </a:t>
            </a:r>
          </a:p>
          <a:p>
            <a:pPr marL="365760" indent="-365760" eaLnBrk="1" fontAlgn="auto" hangingPunct="1">
              <a:spcAft>
                <a:spcPts val="0"/>
              </a:spcAft>
              <a:defRPr/>
            </a:pPr>
            <a:r>
              <a:rPr lang="en-US" b="1" dirty="0">
                <a:solidFill>
                  <a:schemeClr val="tx1">
                    <a:lumMod val="85000"/>
                    <a:lumOff val="15000"/>
                  </a:schemeClr>
                </a:solidFill>
                <a:hlinkClick r:id="rId3"/>
              </a:rPr>
              <a:t>Fairness</a:t>
            </a:r>
            <a:r>
              <a:rPr lang="en-US" b="1" dirty="0">
                <a:solidFill>
                  <a:schemeClr val="tx1">
                    <a:lumMod val="85000"/>
                    <a:lumOff val="15000"/>
                  </a:schemeClr>
                </a:solidFill>
              </a:rPr>
              <a:t>: Treating all people the same according to notions of fairness and justice; not letting personal feelings bias decisions about others; giving everyone a fair chance. </a:t>
            </a:r>
          </a:p>
          <a:p>
            <a:pPr marL="365760" indent="-365760" eaLnBrk="1" fontAlgn="auto" hangingPunct="1">
              <a:spcAft>
                <a:spcPts val="0"/>
              </a:spcAft>
              <a:defRPr/>
            </a:pPr>
            <a:r>
              <a:rPr lang="en-US" b="1" dirty="0">
                <a:solidFill>
                  <a:schemeClr val="tx1">
                    <a:lumMod val="85000"/>
                    <a:lumOff val="15000"/>
                  </a:schemeClr>
                </a:solidFill>
                <a:hlinkClick r:id="rId4"/>
              </a:rPr>
              <a:t>Leadership</a:t>
            </a:r>
            <a:r>
              <a:rPr lang="en-US" b="1" dirty="0">
                <a:solidFill>
                  <a:schemeClr val="tx1">
                    <a:lumMod val="85000"/>
                    <a:lumOff val="15000"/>
                  </a:schemeClr>
                </a:solidFill>
              </a:rPr>
              <a:t>: Encouraging a group of which one is a member to get things done, and at the same time maintaining good relations within the group; organizing group activities and seeing that they happen. </a:t>
            </a:r>
          </a:p>
        </p:txBody>
      </p:sp>
      <p:sp>
        <p:nvSpPr>
          <p:cNvPr id="4301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43012" name="Title 3"/>
          <p:cNvSpPr>
            <a:spLocks noGrp="1"/>
          </p:cNvSpPr>
          <p:nvPr>
            <p:ph type="title"/>
          </p:nvPr>
        </p:nvSpPr>
        <p:spPr>
          <a:xfrm>
            <a:off x="3276600" y="804520"/>
            <a:ext cx="4738234" cy="1049235"/>
          </a:xfrm>
        </p:spPr>
        <p:txBody>
          <a:bodyPr/>
          <a:lstStyle/>
          <a:p>
            <a:pPr eaLnBrk="1" hangingPunct="1"/>
            <a:r>
              <a:rPr lang="en-US" altLang="en-US" dirty="0" smtClean="0"/>
              <a:t>Justice</a:t>
            </a:r>
          </a:p>
        </p:txBody>
      </p:sp>
      <p:pic>
        <p:nvPicPr>
          <p:cNvPr id="43013"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1963" y="220663"/>
            <a:ext cx="2093912"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6700" y="220663"/>
            <a:ext cx="28575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0666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pic>
        <p:nvPicPr>
          <p:cNvPr id="4403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52400"/>
            <a:ext cx="493395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02575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rmAutofit/>
          </a:bodyPr>
          <a:lstStyle/>
          <a:p>
            <a:pPr marL="365760" indent="-365760" eaLnBrk="1" fontAlgn="auto" hangingPunct="1">
              <a:spcAft>
                <a:spcPts val="0"/>
              </a:spcAft>
              <a:defRPr/>
            </a:pPr>
            <a:r>
              <a:rPr lang="en-US" b="1" dirty="0">
                <a:solidFill>
                  <a:schemeClr val="tx1">
                    <a:lumMod val="85000"/>
                    <a:lumOff val="15000"/>
                  </a:schemeClr>
                </a:solidFill>
                <a:hlinkClick r:id="rId2"/>
              </a:rPr>
              <a:t>Forgiveness</a:t>
            </a:r>
            <a:r>
              <a:rPr lang="en-US" b="1" dirty="0">
                <a:solidFill>
                  <a:schemeClr val="tx1">
                    <a:lumMod val="85000"/>
                    <a:lumOff val="15000"/>
                  </a:schemeClr>
                </a:solidFill>
              </a:rPr>
              <a:t>: Forgiving those who have done wrong; accepting the shortcomings of others; giving people a second chance; not being vengeful </a:t>
            </a:r>
          </a:p>
          <a:p>
            <a:pPr marL="365760" indent="-365760" eaLnBrk="1" fontAlgn="auto" hangingPunct="1">
              <a:spcAft>
                <a:spcPts val="0"/>
              </a:spcAft>
              <a:defRPr/>
            </a:pPr>
            <a:r>
              <a:rPr lang="en-US" b="1" dirty="0">
                <a:solidFill>
                  <a:schemeClr val="tx1">
                    <a:lumMod val="85000"/>
                    <a:lumOff val="15000"/>
                  </a:schemeClr>
                </a:solidFill>
                <a:hlinkClick r:id="rId3"/>
              </a:rPr>
              <a:t>Humility</a:t>
            </a:r>
            <a:r>
              <a:rPr lang="en-US" b="1" dirty="0">
                <a:solidFill>
                  <a:schemeClr val="tx1">
                    <a:lumMod val="85000"/>
                    <a:lumOff val="15000"/>
                  </a:schemeClr>
                </a:solidFill>
              </a:rPr>
              <a:t>:  Letting one's accomplishments speak for themselves; not regarding oneself as more special than one is </a:t>
            </a:r>
            <a:endParaRPr lang="en-US" b="1" dirty="0" smtClean="0">
              <a:solidFill>
                <a:schemeClr val="tx1">
                  <a:lumMod val="85000"/>
                  <a:lumOff val="15000"/>
                </a:schemeClr>
              </a:solidFill>
            </a:endParaRPr>
          </a:p>
          <a:p>
            <a:pPr marL="365760" indent="-365760" eaLnBrk="1" fontAlgn="auto" hangingPunct="1">
              <a:spcAft>
                <a:spcPts val="0"/>
              </a:spcAft>
              <a:defRPr/>
            </a:pPr>
            <a:r>
              <a:rPr lang="en-US" b="1" dirty="0">
                <a:solidFill>
                  <a:schemeClr val="tx1">
                    <a:lumMod val="85000"/>
                    <a:lumOff val="15000"/>
                  </a:schemeClr>
                </a:solidFill>
                <a:hlinkClick r:id="rId4"/>
              </a:rPr>
              <a:t>http://www.sisterhelen.org</a:t>
            </a:r>
            <a:r>
              <a:rPr lang="en-US" b="1" dirty="0" smtClean="0">
                <a:solidFill>
                  <a:schemeClr val="tx1">
                    <a:lumMod val="85000"/>
                    <a:lumOff val="15000"/>
                  </a:schemeClr>
                </a:solidFill>
                <a:hlinkClick r:id="rId4"/>
              </a:rPr>
              <a:t>/</a:t>
            </a:r>
            <a:r>
              <a:rPr lang="en-US" b="1" dirty="0" smtClean="0">
                <a:solidFill>
                  <a:schemeClr val="tx1">
                    <a:lumMod val="85000"/>
                    <a:lumOff val="15000"/>
                  </a:schemeClr>
                </a:solidFill>
              </a:rPr>
              <a:t> </a:t>
            </a:r>
            <a:endParaRPr lang="en-US" b="1" dirty="0">
              <a:solidFill>
                <a:schemeClr val="tx1">
                  <a:lumMod val="85000"/>
                  <a:lumOff val="15000"/>
                </a:schemeClr>
              </a:solidFill>
            </a:endParaRPr>
          </a:p>
        </p:txBody>
      </p:sp>
      <p:sp>
        <p:nvSpPr>
          <p:cNvPr id="4505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45060" name="Title 3"/>
          <p:cNvSpPr>
            <a:spLocks noGrp="1"/>
          </p:cNvSpPr>
          <p:nvPr>
            <p:ph type="title"/>
          </p:nvPr>
        </p:nvSpPr>
        <p:spPr/>
        <p:txBody>
          <a:bodyPr/>
          <a:lstStyle/>
          <a:p>
            <a:pPr eaLnBrk="1" hangingPunct="1"/>
            <a:r>
              <a:rPr lang="en-US" altLang="en-US" smtClean="0"/>
              <a:t>Temperance</a:t>
            </a:r>
          </a:p>
        </p:txBody>
      </p:sp>
      <p:pic>
        <p:nvPicPr>
          <p:cNvPr id="4506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4291013"/>
            <a:ext cx="1866900"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22731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8500" y="2590800"/>
            <a:ext cx="7747000" cy="3535363"/>
          </a:xfrm>
        </p:spPr>
        <p:txBody>
          <a:bodyPr rtlCol="0">
            <a:normAutofit/>
          </a:bodyPr>
          <a:lstStyle/>
          <a:p>
            <a:pPr marL="365760" indent="-365760" eaLnBrk="1" fontAlgn="auto" hangingPunct="1">
              <a:spcAft>
                <a:spcPts val="0"/>
              </a:spcAft>
              <a:defRPr/>
            </a:pPr>
            <a:r>
              <a:rPr lang="en-US" b="1" dirty="0" smtClean="0">
                <a:solidFill>
                  <a:schemeClr val="tx1">
                    <a:lumMod val="85000"/>
                    <a:lumOff val="15000"/>
                  </a:schemeClr>
                </a:solidFill>
                <a:hlinkClick r:id="rId2"/>
              </a:rPr>
              <a:t>Prudence</a:t>
            </a:r>
            <a:r>
              <a:rPr lang="en-US" b="1" dirty="0">
                <a:solidFill>
                  <a:schemeClr val="tx1">
                    <a:lumMod val="85000"/>
                    <a:lumOff val="15000"/>
                  </a:schemeClr>
                </a:solidFill>
              </a:rPr>
              <a:t>: Being careful about one's choices; not taking undue risks; not saying or doing things that might later be regretted</a:t>
            </a:r>
          </a:p>
          <a:p>
            <a:pPr marL="365760" indent="-365760" eaLnBrk="1" fontAlgn="auto" hangingPunct="1">
              <a:spcAft>
                <a:spcPts val="0"/>
              </a:spcAft>
              <a:defRPr/>
            </a:pPr>
            <a:r>
              <a:rPr lang="en-US" b="1" dirty="0">
                <a:solidFill>
                  <a:schemeClr val="tx1">
                    <a:lumMod val="85000"/>
                    <a:lumOff val="15000"/>
                  </a:schemeClr>
                </a:solidFill>
                <a:hlinkClick r:id="rId3"/>
              </a:rPr>
              <a:t>Self-Regulation</a:t>
            </a:r>
            <a:r>
              <a:rPr lang="en-US" b="1" dirty="0">
                <a:solidFill>
                  <a:schemeClr val="tx1">
                    <a:lumMod val="85000"/>
                    <a:lumOff val="15000"/>
                  </a:schemeClr>
                </a:solidFill>
              </a:rPr>
              <a:t> [self-control]: Regulating what one feels and does; being disciplined; controlling one's appetites and emotions </a:t>
            </a:r>
          </a:p>
        </p:txBody>
      </p:sp>
      <p:sp>
        <p:nvSpPr>
          <p:cNvPr id="4608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46084" name="Title 3"/>
          <p:cNvSpPr>
            <a:spLocks noGrp="1"/>
          </p:cNvSpPr>
          <p:nvPr>
            <p:ph type="title"/>
          </p:nvPr>
        </p:nvSpPr>
        <p:spPr/>
        <p:txBody>
          <a:bodyPr/>
          <a:lstStyle/>
          <a:p>
            <a:pPr eaLnBrk="1" hangingPunct="1"/>
            <a:r>
              <a:rPr lang="en-US" altLang="en-US" smtClean="0"/>
              <a:t>Temperance</a:t>
            </a:r>
          </a:p>
        </p:txBody>
      </p:sp>
    </p:spTree>
    <p:extLst>
      <p:ext uri="{BB962C8B-B14F-4D97-AF65-F5344CB8AC3E}">
        <p14:creationId xmlns:p14="http://schemas.microsoft.com/office/powerpoint/2010/main" val="21333556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rmAutofit fontScale="85000" lnSpcReduction="20000"/>
          </a:bodyPr>
          <a:lstStyle/>
          <a:p>
            <a:pPr marL="365760" indent="-365760" eaLnBrk="1" fontAlgn="auto" hangingPunct="1">
              <a:spcAft>
                <a:spcPts val="0"/>
              </a:spcAft>
              <a:defRPr/>
            </a:pPr>
            <a:r>
              <a:rPr lang="en-US" b="1" dirty="0" smtClean="0">
                <a:solidFill>
                  <a:schemeClr val="tx1">
                    <a:lumMod val="85000"/>
                    <a:lumOff val="15000"/>
                  </a:schemeClr>
                </a:solidFill>
                <a:hlinkClick r:id="rId2"/>
              </a:rPr>
              <a:t>Transcendence: </a:t>
            </a:r>
            <a:r>
              <a:rPr lang="en-US" b="1" dirty="0" smtClean="0">
                <a:solidFill>
                  <a:schemeClr val="tx1">
                    <a:lumMod val="85000"/>
                    <a:lumOff val="15000"/>
                  </a:schemeClr>
                </a:solidFill>
              </a:rPr>
              <a:t>emotional strengths that reach outside and beyond you to connect you to something larger and more permanent: to other people, the future, evolution, the divine or the universe </a:t>
            </a:r>
            <a:endParaRPr lang="en-US" b="1" dirty="0" smtClean="0">
              <a:solidFill>
                <a:schemeClr val="tx1">
                  <a:lumMod val="85000"/>
                  <a:lumOff val="15000"/>
                </a:schemeClr>
              </a:solidFill>
              <a:hlinkClick r:id="rId2"/>
            </a:endParaRPr>
          </a:p>
          <a:p>
            <a:pPr marL="365760" indent="-365760" eaLnBrk="1" fontAlgn="auto" hangingPunct="1">
              <a:spcAft>
                <a:spcPts val="0"/>
              </a:spcAft>
              <a:defRPr/>
            </a:pPr>
            <a:r>
              <a:rPr lang="en-US" b="1" dirty="0" smtClean="0">
                <a:solidFill>
                  <a:schemeClr val="tx1">
                    <a:lumMod val="85000"/>
                    <a:lumOff val="15000"/>
                  </a:schemeClr>
                </a:solidFill>
                <a:hlinkClick r:id="rId2"/>
              </a:rPr>
              <a:t>Appreciation </a:t>
            </a:r>
            <a:r>
              <a:rPr lang="en-US" b="1" dirty="0">
                <a:solidFill>
                  <a:schemeClr val="tx1">
                    <a:lumMod val="85000"/>
                    <a:lumOff val="15000"/>
                  </a:schemeClr>
                </a:solidFill>
                <a:hlinkClick r:id="rId2"/>
              </a:rPr>
              <a:t>of Beauty and Excellence</a:t>
            </a:r>
            <a:r>
              <a:rPr lang="en-US" b="1" dirty="0">
                <a:solidFill>
                  <a:schemeClr val="tx1">
                    <a:lumMod val="85000"/>
                    <a:lumOff val="15000"/>
                  </a:schemeClr>
                </a:solidFill>
              </a:rPr>
              <a:t> [awe</a:t>
            </a:r>
            <a:r>
              <a:rPr lang="en-US" b="1" dirty="0" smtClean="0">
                <a:solidFill>
                  <a:schemeClr val="tx1">
                    <a:lumMod val="85000"/>
                    <a:lumOff val="15000"/>
                  </a:schemeClr>
                </a:solidFill>
              </a:rPr>
              <a:t>, wonder</a:t>
            </a:r>
            <a:r>
              <a:rPr lang="en-US" b="1" dirty="0">
                <a:solidFill>
                  <a:schemeClr val="tx1">
                    <a:lumMod val="85000"/>
                    <a:lumOff val="15000"/>
                  </a:schemeClr>
                </a:solidFill>
              </a:rPr>
              <a:t>, elevation]: Noticing and appreciating beauty, excellence, and/or skilled performance in various domains of life, from nature to art to mathematics to science to everyday experience </a:t>
            </a:r>
          </a:p>
          <a:p>
            <a:pPr marL="365760" indent="-365760" eaLnBrk="1" fontAlgn="auto" hangingPunct="1">
              <a:spcAft>
                <a:spcPts val="0"/>
              </a:spcAft>
              <a:defRPr/>
            </a:pPr>
            <a:r>
              <a:rPr lang="en-US" b="1" dirty="0">
                <a:solidFill>
                  <a:schemeClr val="tx1">
                    <a:lumMod val="85000"/>
                    <a:lumOff val="15000"/>
                  </a:schemeClr>
                </a:solidFill>
                <a:hlinkClick r:id="rId3"/>
              </a:rPr>
              <a:t>Gratitude</a:t>
            </a:r>
            <a:r>
              <a:rPr lang="en-US" b="1" dirty="0">
                <a:solidFill>
                  <a:schemeClr val="tx1">
                    <a:lumMod val="85000"/>
                    <a:lumOff val="15000"/>
                  </a:schemeClr>
                </a:solidFill>
              </a:rPr>
              <a:t>: Being aware of and thankful for the good things that happen; taking time to express thanks </a:t>
            </a:r>
          </a:p>
        </p:txBody>
      </p:sp>
      <p:sp>
        <p:nvSpPr>
          <p:cNvPr id="4710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47108" name="Title 3"/>
          <p:cNvSpPr>
            <a:spLocks noGrp="1"/>
          </p:cNvSpPr>
          <p:nvPr>
            <p:ph type="title"/>
          </p:nvPr>
        </p:nvSpPr>
        <p:spPr/>
        <p:txBody>
          <a:bodyPr/>
          <a:lstStyle/>
          <a:p>
            <a:pPr eaLnBrk="1" hangingPunct="1"/>
            <a:r>
              <a:rPr lang="en-US" altLang="en-US" smtClean="0"/>
              <a:t>Transcendence</a:t>
            </a:r>
          </a:p>
        </p:txBody>
      </p:sp>
    </p:spTree>
    <p:extLst>
      <p:ext uri="{BB962C8B-B14F-4D97-AF65-F5344CB8AC3E}">
        <p14:creationId xmlns:p14="http://schemas.microsoft.com/office/powerpoint/2010/main" val="14658733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rmAutofit fontScale="77500" lnSpcReduction="20000"/>
          </a:bodyPr>
          <a:lstStyle/>
          <a:p>
            <a:pPr marL="365760" indent="-365760" eaLnBrk="1" fontAlgn="auto" hangingPunct="1">
              <a:spcAft>
                <a:spcPts val="0"/>
              </a:spcAft>
              <a:defRPr/>
            </a:pPr>
            <a:r>
              <a:rPr lang="en-US" b="1" dirty="0">
                <a:solidFill>
                  <a:schemeClr val="tx1">
                    <a:lumMod val="85000"/>
                    <a:lumOff val="15000"/>
                  </a:schemeClr>
                </a:solidFill>
                <a:hlinkClick r:id="rId2"/>
              </a:rPr>
              <a:t>Hope</a:t>
            </a:r>
            <a:r>
              <a:rPr lang="en-US" b="1" dirty="0">
                <a:solidFill>
                  <a:schemeClr val="tx1">
                    <a:lumMod val="85000"/>
                    <a:lumOff val="15000"/>
                  </a:schemeClr>
                </a:solidFill>
              </a:rPr>
              <a:t> [optimism, future-mindedness, future orientation]: Expecting the best in the future and working to achieve it; believing that a good future is something that can be brought about </a:t>
            </a:r>
          </a:p>
          <a:p>
            <a:pPr marL="365760" indent="-365760" eaLnBrk="1" fontAlgn="auto" hangingPunct="1">
              <a:spcAft>
                <a:spcPts val="0"/>
              </a:spcAft>
              <a:defRPr/>
            </a:pPr>
            <a:r>
              <a:rPr lang="en-US" b="1" dirty="0" smtClean="0">
                <a:solidFill>
                  <a:schemeClr val="tx1">
                    <a:lumMod val="85000"/>
                    <a:lumOff val="15000"/>
                  </a:schemeClr>
                </a:solidFill>
                <a:hlinkClick r:id="rId3"/>
              </a:rPr>
              <a:t>Humor</a:t>
            </a:r>
            <a:r>
              <a:rPr lang="en-US" b="1" dirty="0" smtClean="0">
                <a:solidFill>
                  <a:schemeClr val="tx1">
                    <a:lumMod val="85000"/>
                    <a:lumOff val="15000"/>
                  </a:schemeClr>
                </a:solidFill>
              </a:rPr>
              <a:t> </a:t>
            </a:r>
            <a:r>
              <a:rPr lang="en-US" b="1" dirty="0">
                <a:solidFill>
                  <a:schemeClr val="tx1">
                    <a:lumMod val="85000"/>
                    <a:lumOff val="15000"/>
                  </a:schemeClr>
                </a:solidFill>
              </a:rPr>
              <a:t>[playfulness]: Liking to laugh and tease; bringing smiles to other people; seeing the light side; making (not necessarily telling) jokes </a:t>
            </a:r>
          </a:p>
          <a:p>
            <a:pPr marL="365760" indent="-365760" eaLnBrk="1" fontAlgn="auto" hangingPunct="1">
              <a:spcAft>
                <a:spcPts val="0"/>
              </a:spcAft>
              <a:defRPr/>
            </a:pPr>
            <a:r>
              <a:rPr lang="en-US" b="1" dirty="0">
                <a:solidFill>
                  <a:schemeClr val="tx1">
                    <a:lumMod val="85000"/>
                    <a:lumOff val="15000"/>
                  </a:schemeClr>
                </a:solidFill>
                <a:hlinkClick r:id="rId4"/>
              </a:rPr>
              <a:t>Spirituality</a:t>
            </a:r>
            <a:r>
              <a:rPr lang="en-US" b="1" dirty="0">
                <a:solidFill>
                  <a:schemeClr val="tx1">
                    <a:lumMod val="85000"/>
                    <a:lumOff val="15000"/>
                  </a:schemeClr>
                </a:solidFill>
              </a:rPr>
              <a:t> [faith, purpose]: Having coherent beliefs about the higher purpose and meaning of the universe; knowing where one fits within the larger scheme; having beliefs about the meaning of life that shape conduct and provide comfort </a:t>
            </a:r>
          </a:p>
        </p:txBody>
      </p:sp>
      <p:sp>
        <p:nvSpPr>
          <p:cNvPr id="4813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48132" name="Title 3"/>
          <p:cNvSpPr>
            <a:spLocks noGrp="1"/>
          </p:cNvSpPr>
          <p:nvPr>
            <p:ph type="title"/>
          </p:nvPr>
        </p:nvSpPr>
        <p:spPr/>
        <p:txBody>
          <a:bodyPr/>
          <a:lstStyle/>
          <a:p>
            <a:pPr algn="l" eaLnBrk="1" hangingPunct="1"/>
            <a:r>
              <a:rPr lang="en-US" altLang="en-US" smtClean="0"/>
              <a:t>Transcendence</a:t>
            </a:r>
          </a:p>
        </p:txBody>
      </p:sp>
      <p:pic>
        <p:nvPicPr>
          <p:cNvPr id="48133"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87325"/>
            <a:ext cx="2195513"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12064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idx="1"/>
          </p:nvPr>
        </p:nvSpPr>
        <p:spPr>
          <a:xfrm>
            <a:off x="457200" y="2209800"/>
            <a:ext cx="8229600" cy="4038600"/>
          </a:xfrm>
        </p:spPr>
        <p:txBody>
          <a:bodyPr/>
          <a:lstStyle/>
          <a:p>
            <a:pPr eaLnBrk="1" hangingPunct="1">
              <a:buFont typeface="Wingdings" panose="05000000000000000000" pitchFamily="2" charset="2"/>
              <a:buChar char="v"/>
            </a:pPr>
            <a:r>
              <a:rPr lang="en-US" altLang="en-US" smtClean="0"/>
              <a:t>Measures 24 character strengths</a:t>
            </a:r>
          </a:p>
          <a:p>
            <a:pPr eaLnBrk="1" hangingPunct="1">
              <a:buFont typeface="Wingdings" panose="05000000000000000000" pitchFamily="2" charset="2"/>
              <a:buNone/>
            </a:pPr>
            <a:endParaRPr lang="en-US" altLang="en-US" sz="2000" smtClean="0"/>
          </a:p>
          <a:p>
            <a:pPr eaLnBrk="1" hangingPunct="1">
              <a:buFont typeface="Wingdings" panose="05000000000000000000" pitchFamily="2" charset="2"/>
              <a:buChar char="v"/>
            </a:pPr>
            <a:r>
              <a:rPr lang="en-US" altLang="en-US" smtClean="0"/>
              <a:t>on-line and paper-and-pencil measure for adults</a:t>
            </a:r>
          </a:p>
          <a:p>
            <a:pPr eaLnBrk="1" hangingPunct="1">
              <a:buFont typeface="Wingdings" panose="05000000000000000000" pitchFamily="2" charset="2"/>
              <a:buNone/>
            </a:pPr>
            <a:endParaRPr lang="en-US" altLang="en-US" sz="2000" smtClean="0"/>
          </a:p>
          <a:p>
            <a:pPr eaLnBrk="1" hangingPunct="1">
              <a:buFont typeface="Wingdings" panose="05000000000000000000" pitchFamily="2" charset="2"/>
              <a:buChar char="v"/>
            </a:pPr>
            <a:r>
              <a:rPr lang="en-US" altLang="en-US" smtClean="0"/>
              <a:t>Psychometrically sound (valid and reliable)</a:t>
            </a:r>
          </a:p>
          <a:p>
            <a:pPr eaLnBrk="1" hangingPunct="1">
              <a:buFont typeface="Wingdings" panose="05000000000000000000" pitchFamily="2" charset="2"/>
              <a:buNone/>
            </a:pPr>
            <a:endParaRPr lang="en-US" altLang="en-US" sz="2000" smtClean="0"/>
          </a:p>
          <a:p>
            <a:pPr eaLnBrk="1" hangingPunct="1">
              <a:buFont typeface="Wingdings" panose="05000000000000000000" pitchFamily="2" charset="2"/>
              <a:buChar char="v"/>
            </a:pPr>
            <a:r>
              <a:rPr lang="en-US" altLang="en-US" smtClean="0"/>
              <a:t>Sensitive to change over time</a:t>
            </a:r>
          </a:p>
        </p:txBody>
      </p:sp>
      <p:sp>
        <p:nvSpPr>
          <p:cNvPr id="49155" name="Footer Placeholder 3"/>
          <p:cNvSpPr>
            <a:spLocks noGrp="1"/>
          </p:cNvSpPr>
          <p:nvPr>
            <p:ph type="ftr" sz="quarter" idx="11"/>
          </p:nvPr>
        </p:nvSpPr>
        <p:spPr bwMode="auto">
          <a:xfrm>
            <a:off x="3124200" y="6248400"/>
            <a:ext cx="3124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49156" name="Title 1"/>
          <p:cNvSpPr>
            <a:spLocks noGrp="1"/>
          </p:cNvSpPr>
          <p:nvPr>
            <p:ph type="title"/>
          </p:nvPr>
        </p:nvSpPr>
        <p:spPr>
          <a:xfrm>
            <a:off x="457200" y="76200"/>
            <a:ext cx="8229600" cy="1139825"/>
          </a:xfrm>
        </p:spPr>
        <p:txBody>
          <a:bodyPr>
            <a:normAutofit fontScale="90000"/>
          </a:bodyPr>
          <a:lstStyle/>
          <a:p>
            <a:pPr eaLnBrk="1" hangingPunct="1"/>
            <a:r>
              <a:rPr lang="en-US" altLang="en-US" sz="4400" smtClean="0"/>
              <a:t>Values in Action </a:t>
            </a:r>
            <a:br>
              <a:rPr lang="en-US" altLang="en-US" sz="4400" smtClean="0"/>
            </a:br>
            <a:r>
              <a:rPr lang="en-US" altLang="en-US" sz="4400" smtClean="0"/>
              <a:t>Inventory of Strengths (VIA-IS)</a:t>
            </a:r>
          </a:p>
        </p:txBody>
      </p:sp>
    </p:spTree>
    <p:extLst>
      <p:ext uri="{BB962C8B-B14F-4D97-AF65-F5344CB8AC3E}">
        <p14:creationId xmlns:p14="http://schemas.microsoft.com/office/powerpoint/2010/main" val="3823322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b="1" dirty="0"/>
          </a:p>
        </p:txBody>
      </p:sp>
      <p:sp>
        <p:nvSpPr>
          <p:cNvPr id="3" name="Content Placeholder 2"/>
          <p:cNvSpPr>
            <a:spLocks noGrp="1"/>
          </p:cNvSpPr>
          <p:nvPr>
            <p:ph idx="1"/>
          </p:nvPr>
        </p:nvSpPr>
        <p:spPr>
          <a:xfrm>
            <a:off x="487725" y="2015733"/>
            <a:ext cx="7970475" cy="3450613"/>
          </a:xfrm>
        </p:spPr>
        <p:txBody>
          <a:bodyPr>
            <a:normAutofit fontScale="92500" lnSpcReduction="20000"/>
          </a:bodyPr>
          <a:lstStyle/>
          <a:p>
            <a:pPr marL="0" indent="0">
              <a:buClr>
                <a:schemeClr val="accent6"/>
              </a:buClr>
              <a:buSzPct val="150000"/>
              <a:buNone/>
            </a:pPr>
            <a:r>
              <a:rPr lang="en-US" sz="2600" dirty="0"/>
              <a:t>The Biology of Emotions: </a:t>
            </a:r>
            <a:r>
              <a:rPr lang="en-US" sz="2600" dirty="0" smtClean="0"/>
              <a:t>Neurotransmitters </a:t>
            </a:r>
            <a:r>
              <a:rPr lang="en-US" sz="2600" dirty="0"/>
              <a:t>and the Chemicals of </a:t>
            </a:r>
            <a:r>
              <a:rPr lang="en-US" sz="2600" dirty="0" smtClean="0"/>
              <a:t>Pleasure</a:t>
            </a:r>
          </a:p>
          <a:p>
            <a:pPr>
              <a:lnSpc>
                <a:spcPct val="150000"/>
              </a:lnSpc>
              <a:buClr>
                <a:schemeClr val="tx1"/>
              </a:buClr>
              <a:buSzPct val="120000"/>
            </a:pPr>
            <a:r>
              <a:rPr lang="en-US" sz="2600" dirty="0" smtClean="0"/>
              <a:t>Chemical in brain responsible for pleasurable experience </a:t>
            </a:r>
          </a:p>
          <a:p>
            <a:pPr>
              <a:lnSpc>
                <a:spcPct val="150000"/>
              </a:lnSpc>
              <a:buClr>
                <a:schemeClr val="tx1"/>
              </a:buClr>
              <a:buSzPct val="120000"/>
            </a:pPr>
            <a:r>
              <a:rPr lang="en-US" sz="2600" dirty="0" smtClean="0"/>
              <a:t>The </a:t>
            </a:r>
            <a:r>
              <a:rPr lang="en-US" sz="2600" dirty="0"/>
              <a:t>effects of the hormone </a:t>
            </a:r>
            <a:r>
              <a:rPr lang="en-US" sz="2600" dirty="0" smtClean="0"/>
              <a:t>oxytocin</a:t>
            </a:r>
          </a:p>
          <a:p>
            <a:pPr>
              <a:lnSpc>
                <a:spcPct val="150000"/>
              </a:lnSpc>
              <a:buClr>
                <a:schemeClr val="tx1"/>
              </a:buClr>
              <a:buSzPct val="120000"/>
            </a:pPr>
            <a:r>
              <a:rPr lang="en-US" sz="2600" dirty="0"/>
              <a:t>T</a:t>
            </a:r>
            <a:r>
              <a:rPr lang="en-US" sz="2600" dirty="0" smtClean="0"/>
              <a:t>etrahydrocannabinols </a:t>
            </a:r>
            <a:r>
              <a:rPr lang="en-US" sz="2600" dirty="0"/>
              <a:t>or </a:t>
            </a:r>
            <a:r>
              <a:rPr lang="en-US" sz="2600" dirty="0" smtClean="0"/>
              <a:t>THC </a:t>
            </a:r>
          </a:p>
          <a:p>
            <a:pPr>
              <a:lnSpc>
                <a:spcPct val="150000"/>
              </a:lnSpc>
              <a:buClr>
                <a:schemeClr val="tx1"/>
              </a:buClr>
              <a:buSzPct val="120000"/>
            </a:pPr>
            <a:r>
              <a:rPr lang="en-US" sz="2600" dirty="0" smtClean="0"/>
              <a:t>Bliss molecule</a:t>
            </a:r>
          </a:p>
          <a:p>
            <a:pPr lvl="1">
              <a:buClr>
                <a:schemeClr val="accent1"/>
              </a:buClr>
              <a:buSzPct val="120000"/>
              <a:buFont typeface="Wingdings" panose="05000000000000000000" pitchFamily="2" charset="2"/>
              <a:buChar char="§"/>
            </a:pPr>
            <a:endParaRPr lang="en-US" dirty="0"/>
          </a:p>
          <a:p>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4864068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p:cNvSpPr>
            <a:spLocks noGrp="1"/>
          </p:cNvSpPr>
          <p:nvPr>
            <p:ph idx="1"/>
          </p:nvPr>
        </p:nvSpPr>
        <p:spPr>
          <a:xfrm>
            <a:off x="457200" y="2022475"/>
            <a:ext cx="8229600" cy="4530725"/>
          </a:xfrm>
        </p:spPr>
        <p:txBody>
          <a:bodyPr/>
          <a:lstStyle/>
          <a:p>
            <a:pPr eaLnBrk="1" hangingPunct="1">
              <a:buFont typeface="Wingdings" panose="05000000000000000000" pitchFamily="2" charset="2"/>
              <a:buChar char="v"/>
            </a:pPr>
            <a:r>
              <a:rPr lang="en-US" altLang="en-US" smtClean="0"/>
              <a:t>Measures 24 character strengths</a:t>
            </a:r>
          </a:p>
          <a:p>
            <a:pPr eaLnBrk="1" hangingPunct="1">
              <a:buFont typeface="Wingdings" panose="05000000000000000000" pitchFamily="2" charset="2"/>
              <a:buNone/>
            </a:pPr>
            <a:endParaRPr lang="en-US" altLang="en-US" smtClean="0"/>
          </a:p>
          <a:p>
            <a:pPr eaLnBrk="1" hangingPunct="1">
              <a:buFont typeface="Wingdings" panose="05000000000000000000" pitchFamily="2" charset="2"/>
              <a:buChar char="v"/>
            </a:pPr>
            <a:r>
              <a:rPr lang="en-US" altLang="en-US" smtClean="0"/>
              <a:t>on-line measure for adolescents</a:t>
            </a:r>
          </a:p>
          <a:p>
            <a:pPr eaLnBrk="1" hangingPunct="1">
              <a:buFont typeface="Wingdings" panose="05000000000000000000" pitchFamily="2" charset="2"/>
              <a:buChar char="v"/>
            </a:pPr>
            <a:endParaRPr lang="en-US" altLang="en-US" smtClean="0"/>
          </a:p>
          <a:p>
            <a:pPr eaLnBrk="1" hangingPunct="1">
              <a:buFont typeface="Wingdings" panose="05000000000000000000" pitchFamily="2" charset="2"/>
              <a:buChar char="v"/>
            </a:pPr>
            <a:r>
              <a:rPr lang="en-US" altLang="en-US" smtClean="0"/>
              <a:t>Adequate psychometric properties</a:t>
            </a:r>
          </a:p>
          <a:p>
            <a:pPr eaLnBrk="1" hangingPunct="1">
              <a:buFont typeface="Wingdings" panose="05000000000000000000" pitchFamily="2" charset="2"/>
              <a:buNone/>
            </a:pPr>
            <a:endParaRPr lang="en-US" altLang="en-US" smtClean="0"/>
          </a:p>
        </p:txBody>
      </p:sp>
      <p:sp>
        <p:nvSpPr>
          <p:cNvPr id="51203" name="Footer Placeholder 3"/>
          <p:cNvSpPr>
            <a:spLocks noGrp="1"/>
          </p:cNvSpPr>
          <p:nvPr>
            <p:ph type="ftr" sz="quarter" idx="11"/>
          </p:nvPr>
        </p:nvSpPr>
        <p:spPr bwMode="auto">
          <a:xfrm>
            <a:off x="3124200" y="6248400"/>
            <a:ext cx="3124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Positive Psychology: The Scientific and Practical Explorations of Human Strengths © 2014 SAGE</a:t>
            </a:r>
          </a:p>
        </p:txBody>
      </p:sp>
      <p:sp>
        <p:nvSpPr>
          <p:cNvPr id="51204" name="Title 1"/>
          <p:cNvSpPr>
            <a:spLocks noGrp="1"/>
          </p:cNvSpPr>
          <p:nvPr>
            <p:ph type="title"/>
          </p:nvPr>
        </p:nvSpPr>
        <p:spPr>
          <a:xfrm>
            <a:off x="457200" y="231775"/>
            <a:ext cx="8229600" cy="1139825"/>
          </a:xfrm>
        </p:spPr>
        <p:txBody>
          <a:bodyPr>
            <a:normAutofit fontScale="90000"/>
          </a:bodyPr>
          <a:lstStyle/>
          <a:p>
            <a:pPr eaLnBrk="1" hangingPunct="1"/>
            <a:r>
              <a:rPr lang="en-US" altLang="en-US" sz="4000" smtClean="0"/>
              <a:t>Values in Action Inventory of Strengths for Youth (VIA-Youth)</a:t>
            </a:r>
          </a:p>
        </p:txBody>
      </p:sp>
    </p:spTree>
    <p:extLst>
      <p:ext uri="{BB962C8B-B14F-4D97-AF65-F5344CB8AC3E}">
        <p14:creationId xmlns:p14="http://schemas.microsoft.com/office/powerpoint/2010/main" val="12345476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838200" y="2015733"/>
            <a:ext cx="7696199" cy="4004067"/>
          </a:xfrm>
        </p:spPr>
        <p:txBody>
          <a:bodyPr>
            <a:normAutofit fontScale="92500"/>
          </a:bodyPr>
          <a:lstStyle/>
          <a:p>
            <a:pPr marL="0" lvl="1" indent="0">
              <a:buNone/>
            </a:pPr>
            <a:r>
              <a:rPr lang="en-US" sz="3500" dirty="0" smtClean="0"/>
              <a:t>Social </a:t>
            </a:r>
            <a:r>
              <a:rPr lang="en-US" sz="3500" dirty="0"/>
              <a:t>and Cultural </a:t>
            </a:r>
            <a:r>
              <a:rPr lang="en-US" sz="3500" dirty="0" smtClean="0"/>
              <a:t>Influences </a:t>
            </a:r>
            <a:r>
              <a:rPr lang="en-US" sz="3500" dirty="0"/>
              <a:t>on </a:t>
            </a:r>
            <a:r>
              <a:rPr lang="en-US" sz="3500" dirty="0" smtClean="0"/>
              <a:t>Emotions</a:t>
            </a:r>
            <a:endParaRPr lang="en-US" dirty="0" smtClean="0"/>
          </a:p>
          <a:p>
            <a:pPr>
              <a:lnSpc>
                <a:spcPct val="150000"/>
              </a:lnSpc>
              <a:buClr>
                <a:schemeClr val="tx1"/>
              </a:buClr>
              <a:buSzPct val="120000"/>
            </a:pPr>
            <a:r>
              <a:rPr lang="en-US" sz="2600" dirty="0"/>
              <a:t>P</a:t>
            </a:r>
            <a:r>
              <a:rPr lang="en-US" sz="2600" dirty="0" smtClean="0"/>
              <a:t>eople </a:t>
            </a:r>
            <a:r>
              <a:rPr lang="en-US" sz="2600" dirty="0"/>
              <a:t>regulate </a:t>
            </a:r>
            <a:r>
              <a:rPr lang="en-US" sz="2600" dirty="0" smtClean="0"/>
              <a:t>moods </a:t>
            </a:r>
            <a:r>
              <a:rPr lang="en-US" sz="2600" dirty="0"/>
              <a:t>based on </a:t>
            </a:r>
            <a:r>
              <a:rPr lang="en-US" sz="2600" dirty="0" smtClean="0"/>
              <a:t>understanding </a:t>
            </a:r>
            <a:r>
              <a:rPr lang="en-US" sz="2600" dirty="0"/>
              <a:t>of </a:t>
            </a:r>
            <a:r>
              <a:rPr lang="en-US" sz="2600" dirty="0" smtClean="0"/>
              <a:t>social situations</a:t>
            </a:r>
          </a:p>
          <a:p>
            <a:pPr>
              <a:lnSpc>
                <a:spcPct val="150000"/>
              </a:lnSpc>
              <a:buClr>
                <a:schemeClr val="tx1"/>
              </a:buClr>
              <a:buSzPct val="120000"/>
            </a:pPr>
            <a:r>
              <a:rPr lang="en-US" sz="2600" dirty="0" smtClean="0"/>
              <a:t>Examples: Victorian era: highly erotic for women to show legs in public; insults led to deadly duels to protect one’s honor</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3972291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lumMod val="75000"/>
                  </a:schemeClr>
                </a:solidFill>
              </a:rPr>
              <a:t>Moods and Well-Being</a:t>
            </a:r>
            <a:r>
              <a:rPr lang="en-US" sz="4000" dirty="0"/>
              <a:t/>
            </a:r>
            <a:br>
              <a:rPr lang="en-US" sz="4000" dirty="0"/>
            </a:br>
            <a:endParaRPr lang="en-US" dirty="0"/>
          </a:p>
        </p:txBody>
      </p:sp>
      <p:sp>
        <p:nvSpPr>
          <p:cNvPr id="3" name="Content Placeholder 2"/>
          <p:cNvSpPr>
            <a:spLocks noGrp="1"/>
          </p:cNvSpPr>
          <p:nvPr>
            <p:ph idx="1"/>
          </p:nvPr>
        </p:nvSpPr>
        <p:spPr>
          <a:xfrm>
            <a:off x="381001" y="2015733"/>
            <a:ext cx="8153400" cy="3450613"/>
          </a:xfrm>
        </p:spPr>
        <p:txBody>
          <a:bodyPr>
            <a:noAutofit/>
          </a:bodyPr>
          <a:lstStyle/>
          <a:p>
            <a:pPr>
              <a:buFont typeface="Wingdings" panose="05000000000000000000" pitchFamily="2" charset="2"/>
              <a:buChar char="v"/>
            </a:pPr>
            <a:r>
              <a:rPr lang="en-US" altLang="en-US" sz="2800" dirty="0"/>
              <a:t>Question posed by prominent happiness researcher </a:t>
            </a:r>
            <a:r>
              <a:rPr lang="en-US" altLang="en-US" sz="2800" b="1" dirty="0"/>
              <a:t>Ed </a:t>
            </a:r>
            <a:r>
              <a:rPr lang="en-US" altLang="en-US" sz="2800" b="1" dirty="0" err="1" smtClean="0"/>
              <a:t>Deiner</a:t>
            </a:r>
            <a:r>
              <a:rPr lang="en-US" altLang="en-US" sz="2800" b="1" dirty="0" smtClean="0"/>
              <a:t>:</a:t>
            </a:r>
            <a:endParaRPr lang="en-US" altLang="en-US" sz="2800" b="1" dirty="0"/>
          </a:p>
          <a:p>
            <a:pPr marL="457200" lvl="1" indent="0">
              <a:buNone/>
            </a:pPr>
            <a:r>
              <a:rPr lang="en-US" altLang="en-US" sz="2400" dirty="0" smtClean="0"/>
              <a:t>Would </a:t>
            </a:r>
            <a:r>
              <a:rPr lang="en-US" altLang="en-US" sz="2400" dirty="0"/>
              <a:t>you choose to have your brain treated with a chemical hormone that would make you ecstatically happy all of the time?</a:t>
            </a:r>
          </a:p>
          <a:p>
            <a:pPr>
              <a:lnSpc>
                <a:spcPct val="150000"/>
              </a:lnSpc>
              <a:buClr>
                <a:schemeClr val="tx1"/>
              </a:buClr>
              <a:buSzPct val="120000"/>
            </a:pPr>
            <a:endParaRPr lang="en-US"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Picture 3"/>
          <p:cNvPicPr>
            <a:picLocks noChangeAspect="1"/>
          </p:cNvPicPr>
          <p:nvPr/>
        </p:nvPicPr>
        <p:blipFill>
          <a:blip r:embed="rId3"/>
          <a:stretch>
            <a:fillRect/>
          </a:stretch>
        </p:blipFill>
        <p:spPr>
          <a:xfrm>
            <a:off x="4800600" y="4247040"/>
            <a:ext cx="2176461" cy="1219306"/>
          </a:xfrm>
          <a:prstGeom prst="rect">
            <a:avLst/>
          </a:prstGeom>
        </p:spPr>
      </p:pic>
    </p:spTree>
    <p:extLst>
      <p:ext uri="{BB962C8B-B14F-4D97-AF65-F5344CB8AC3E}">
        <p14:creationId xmlns:p14="http://schemas.microsoft.com/office/powerpoint/2010/main" val="4539673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2801887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725" y="1853755"/>
            <a:ext cx="8122875" cy="4394645"/>
          </a:xfrm>
        </p:spPr>
        <p:txBody>
          <a:bodyPr>
            <a:normAutofit fontScale="62500" lnSpcReduction="20000"/>
          </a:bodyPr>
          <a:lstStyle/>
          <a:p>
            <a:pPr>
              <a:buFont typeface="Wingdings" panose="05000000000000000000" pitchFamily="2" charset="2"/>
              <a:buChar char="v"/>
            </a:pPr>
            <a:r>
              <a:rPr lang="en-US" altLang="en-US" sz="3200" dirty="0"/>
              <a:t>Affect:</a:t>
            </a:r>
          </a:p>
          <a:p>
            <a:pPr lvl="1">
              <a:buFont typeface="Wingdings" panose="05000000000000000000" pitchFamily="2" charset="2"/>
              <a:buChar char="v"/>
            </a:pPr>
            <a:r>
              <a:rPr lang="en-US" altLang="en-US" sz="3200" dirty="0"/>
              <a:t>Immediate, physiological response to a stimulus</a:t>
            </a:r>
          </a:p>
          <a:p>
            <a:pPr lvl="1">
              <a:buFont typeface="Wingdings" panose="05000000000000000000" pitchFamily="2" charset="2"/>
              <a:buChar char="v"/>
            </a:pPr>
            <a:r>
              <a:rPr lang="en-US" altLang="en-US" sz="3200" dirty="0"/>
              <a:t>Involves appraisal of event as painful or pleasurable</a:t>
            </a:r>
          </a:p>
          <a:p>
            <a:pPr lvl="1">
              <a:buFont typeface="Wingdings" panose="05000000000000000000" pitchFamily="2" charset="2"/>
              <a:buChar char="v"/>
            </a:pPr>
            <a:r>
              <a:rPr lang="en-US" altLang="en-US" sz="3200" dirty="0"/>
              <a:t>A component of emotion</a:t>
            </a:r>
          </a:p>
          <a:p>
            <a:pPr>
              <a:buFont typeface="Wingdings" panose="05000000000000000000" pitchFamily="2" charset="2"/>
              <a:buChar char="v"/>
            </a:pPr>
            <a:r>
              <a:rPr lang="en-US" altLang="en-US" sz="3200" dirty="0" smtClean="0"/>
              <a:t>Emotion</a:t>
            </a:r>
            <a:endParaRPr lang="en-US" altLang="en-US" sz="3200" dirty="0"/>
          </a:p>
          <a:p>
            <a:pPr lvl="1">
              <a:buFont typeface="Wingdings" panose="05000000000000000000" pitchFamily="2" charset="2"/>
              <a:buChar char="v"/>
            </a:pPr>
            <a:r>
              <a:rPr lang="en-US" altLang="en-US" sz="3200" dirty="0"/>
              <a:t>A feeling state resulting from the appraisal of an external object as salient to our own well-being</a:t>
            </a:r>
          </a:p>
          <a:p>
            <a:pPr lvl="1">
              <a:buFont typeface="Wingdings" panose="05000000000000000000" pitchFamily="2" charset="2"/>
              <a:buChar char="v"/>
            </a:pPr>
            <a:r>
              <a:rPr lang="en-US" altLang="en-US" sz="3200" dirty="0"/>
              <a:t>A specific quality</a:t>
            </a:r>
          </a:p>
          <a:p>
            <a:pPr lvl="1">
              <a:buFont typeface="Wingdings" panose="05000000000000000000" pitchFamily="2" charset="2"/>
              <a:buChar char="v"/>
            </a:pPr>
            <a:r>
              <a:rPr lang="en-US" altLang="en-US" sz="3200" dirty="0"/>
              <a:t>Always has an object </a:t>
            </a:r>
          </a:p>
          <a:p>
            <a:pPr>
              <a:buFont typeface="Wingdings" panose="05000000000000000000" pitchFamily="2" charset="2"/>
              <a:buChar char="v"/>
            </a:pPr>
            <a:r>
              <a:rPr lang="en-US" altLang="en-US" sz="3200" dirty="0"/>
              <a:t>Mood</a:t>
            </a:r>
          </a:p>
          <a:p>
            <a:pPr lvl="1">
              <a:buFont typeface="Wingdings" panose="05000000000000000000" pitchFamily="2" charset="2"/>
              <a:buChar char="v"/>
            </a:pPr>
            <a:r>
              <a:rPr lang="en-US" altLang="en-US" sz="3200" dirty="0"/>
              <a:t>Objectless, free floating, and long lasting</a:t>
            </a:r>
          </a:p>
          <a:p>
            <a:endParaRPr lang="en-US" dirty="0"/>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6" name="Title 1"/>
          <p:cNvSpPr>
            <a:spLocks noGrp="1"/>
          </p:cNvSpPr>
          <p:nvPr>
            <p:ph type="title"/>
          </p:nvPr>
        </p:nvSpPr>
        <p:spPr/>
        <p:txBody>
          <a:bodyPr>
            <a:normAutofit/>
          </a:bodyPr>
          <a:lstStyle/>
          <a:p>
            <a:r>
              <a:rPr lang="en-US" b="1" dirty="0" smtClean="0">
                <a:solidFill>
                  <a:schemeClr val="accent1">
                    <a:lumMod val="75000"/>
                  </a:schemeClr>
                </a:solidFill>
              </a:rPr>
              <a:t>Moods and Well-Being</a:t>
            </a:r>
            <a:r>
              <a:rPr lang="en-US" sz="4000" dirty="0"/>
              <a:t/>
            </a:r>
            <a:br>
              <a:rPr lang="en-US" sz="4000" dirty="0"/>
            </a:br>
            <a:endParaRPr lang="en-US" dirty="0"/>
          </a:p>
        </p:txBody>
      </p:sp>
    </p:spTree>
    <p:extLst>
      <p:ext uri="{BB962C8B-B14F-4D97-AF65-F5344CB8AC3E}">
        <p14:creationId xmlns:p14="http://schemas.microsoft.com/office/powerpoint/2010/main" val="12969266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1">
                    <a:lumMod val="75000"/>
                  </a:schemeClr>
                </a:solidFill>
              </a:rPr>
              <a:t>Moods and Well-Being</a:t>
            </a:r>
            <a:r>
              <a:rPr lang="en-US" sz="4000" dirty="0"/>
              <a:t/>
            </a:r>
            <a:br>
              <a:rPr lang="en-US" sz="4000" dirty="0"/>
            </a:br>
            <a:endParaRPr lang="en-US" dirty="0"/>
          </a:p>
        </p:txBody>
      </p:sp>
      <p:sp>
        <p:nvSpPr>
          <p:cNvPr id="3" name="Content Placeholder 2"/>
          <p:cNvSpPr>
            <a:spLocks noGrp="1"/>
          </p:cNvSpPr>
          <p:nvPr>
            <p:ph idx="1"/>
          </p:nvPr>
        </p:nvSpPr>
        <p:spPr>
          <a:xfrm>
            <a:off x="381001" y="2015733"/>
            <a:ext cx="8153400" cy="3450613"/>
          </a:xfrm>
        </p:spPr>
        <p:txBody>
          <a:bodyPr>
            <a:noAutofit/>
          </a:bodyPr>
          <a:lstStyle/>
          <a:p>
            <a:pPr>
              <a:lnSpc>
                <a:spcPct val="150000"/>
              </a:lnSpc>
              <a:buClr>
                <a:schemeClr val="tx1"/>
              </a:buClr>
              <a:buSzPct val="120000"/>
            </a:pPr>
            <a:r>
              <a:rPr lang="en-US" dirty="0" smtClean="0"/>
              <a:t>Emotions and moods not the same, but there’s some disagreement as to how they are different</a:t>
            </a:r>
          </a:p>
          <a:p>
            <a:pPr lvl="1">
              <a:lnSpc>
                <a:spcPct val="150000"/>
              </a:lnSpc>
              <a:buClr>
                <a:schemeClr val="tx1"/>
              </a:buClr>
              <a:buSzPct val="120000"/>
            </a:pPr>
            <a:r>
              <a:rPr lang="en-US" dirty="0" smtClean="0"/>
              <a:t>Moods: more diffuse, global and pervasive than emotions</a:t>
            </a:r>
          </a:p>
          <a:p>
            <a:pPr lvl="1">
              <a:lnSpc>
                <a:spcPct val="150000"/>
              </a:lnSpc>
              <a:buClr>
                <a:schemeClr val="tx1"/>
              </a:buClr>
              <a:buSzPct val="120000"/>
            </a:pPr>
            <a:r>
              <a:rPr lang="en-US" dirty="0" smtClean="0"/>
              <a:t>Emotions: focused feelings that appear or disappear rapidly in response to events in the social environment</a:t>
            </a:r>
          </a:p>
          <a:p>
            <a:pPr>
              <a:lnSpc>
                <a:spcPct val="150000"/>
              </a:lnSpc>
              <a:buClr>
                <a:schemeClr val="tx1"/>
              </a:buClr>
              <a:buSzPct val="120000"/>
            </a:pPr>
            <a:r>
              <a:rPr lang="en-US" dirty="0" smtClean="0"/>
              <a:t>Emotions </a:t>
            </a:r>
            <a:r>
              <a:rPr lang="en-US" dirty="0"/>
              <a:t>and moods can </a:t>
            </a:r>
            <a:r>
              <a:rPr lang="en-US" dirty="0" smtClean="0"/>
              <a:t>impact almost </a:t>
            </a:r>
            <a:r>
              <a:rPr lang="en-US" dirty="0"/>
              <a:t>any psychological process</a:t>
            </a:r>
            <a:endParaRPr lang="en-US" dirty="0" smtClean="0"/>
          </a:p>
          <a:p>
            <a:pPr>
              <a:lnSpc>
                <a:spcPct val="150000"/>
              </a:lnSpc>
              <a:buClr>
                <a:schemeClr val="tx1"/>
              </a:buClr>
              <a:buSzPct val="120000"/>
            </a:pPr>
            <a:r>
              <a:rPr lang="en-US" dirty="0" smtClean="0"/>
              <a:t>Moods--a continuous monitoring system that we can cope with events</a:t>
            </a:r>
          </a:p>
          <a:p>
            <a:pPr>
              <a:lnSpc>
                <a:spcPct val="150000"/>
              </a:lnSpc>
              <a:buClr>
                <a:schemeClr val="tx1"/>
              </a:buClr>
              <a:buSzPct val="120000"/>
            </a:pPr>
            <a:r>
              <a:rPr lang="en-US" dirty="0"/>
              <a:t>F</a:t>
            </a:r>
            <a:r>
              <a:rPr lang="en-US" dirty="0" smtClean="0"/>
              <a:t>aster thinking, more positive moods</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Picture 3"/>
          <p:cNvPicPr>
            <a:picLocks noChangeAspect="1"/>
          </p:cNvPicPr>
          <p:nvPr/>
        </p:nvPicPr>
        <p:blipFill>
          <a:blip r:embed="rId3"/>
          <a:stretch>
            <a:fillRect/>
          </a:stretch>
        </p:blipFill>
        <p:spPr>
          <a:xfrm>
            <a:off x="7286299" y="152400"/>
            <a:ext cx="1457070" cy="1603387"/>
          </a:xfrm>
          <a:prstGeom prst="rect">
            <a:avLst/>
          </a:prstGeom>
        </p:spPr>
      </p:pic>
    </p:spTree>
    <p:extLst>
      <p:ext uri="{BB962C8B-B14F-4D97-AF65-F5344CB8AC3E}">
        <p14:creationId xmlns:p14="http://schemas.microsoft.com/office/powerpoint/2010/main" val="10484447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lgn="ctr"/>
            <a:r>
              <a:rPr lang="en-US" altLang="en-US" smtClean="0"/>
              <a:t>Historical Study of Emotions</a:t>
            </a:r>
          </a:p>
        </p:txBody>
      </p:sp>
      <p:sp>
        <p:nvSpPr>
          <p:cNvPr id="12291" name="Content Placeholder 2"/>
          <p:cNvSpPr>
            <a:spLocks noGrp="1"/>
          </p:cNvSpPr>
          <p:nvPr>
            <p:ph idx="1"/>
          </p:nvPr>
        </p:nvSpPr>
        <p:spPr>
          <a:xfrm>
            <a:off x="457200" y="2057400"/>
            <a:ext cx="8458200" cy="3768725"/>
          </a:xfrm>
        </p:spPr>
        <p:txBody>
          <a:bodyPr>
            <a:normAutofit/>
          </a:bodyPr>
          <a:lstStyle/>
          <a:p>
            <a:pPr>
              <a:buFont typeface="Wingdings" panose="05000000000000000000" pitchFamily="2" charset="2"/>
              <a:buChar char="v"/>
            </a:pPr>
            <a:r>
              <a:rPr lang="en-US" altLang="en-US" sz="2400" dirty="0" smtClean="0"/>
              <a:t>More focus on negative emotions</a:t>
            </a:r>
          </a:p>
          <a:p>
            <a:pPr>
              <a:buFont typeface="Wingdings" panose="05000000000000000000" pitchFamily="2" charset="2"/>
              <a:buNone/>
            </a:pPr>
            <a:r>
              <a:rPr lang="en-US" altLang="en-US" sz="2400" dirty="0" smtClean="0"/>
              <a:t>		- Negative emotions (e.g., fear, anger) can harm the body but also have survival value (</a:t>
            </a:r>
            <a:r>
              <a:rPr lang="en-US" altLang="en-US" sz="2400" dirty="0" err="1" smtClean="0"/>
              <a:t>Selye</a:t>
            </a:r>
            <a:r>
              <a:rPr lang="en-US" altLang="en-US" sz="2400" dirty="0" smtClean="0"/>
              <a:t>, 1936)</a:t>
            </a:r>
          </a:p>
          <a:p>
            <a:pPr>
              <a:buFont typeface="Wingdings" panose="05000000000000000000" pitchFamily="2" charset="2"/>
              <a:buChar char="v"/>
            </a:pPr>
            <a:r>
              <a:rPr lang="en-US" altLang="en-US" sz="2400" dirty="0" smtClean="0"/>
              <a:t>Less focus on positive emotions	</a:t>
            </a:r>
          </a:p>
          <a:p>
            <a:pPr>
              <a:buFont typeface="Wingdings" panose="05000000000000000000" pitchFamily="2" charset="2"/>
              <a:buNone/>
            </a:pPr>
            <a:r>
              <a:rPr lang="en-US" altLang="en-US" sz="2400" dirty="0" smtClean="0"/>
              <a:t>		- Seen as having hedonic (pleasure-based) value only</a:t>
            </a:r>
          </a:p>
          <a:p>
            <a:pPr>
              <a:buFont typeface="Wingdings" panose="05000000000000000000" pitchFamily="2" charset="2"/>
              <a:buChar char="v"/>
            </a:pPr>
            <a:r>
              <a:rPr lang="en-US" altLang="en-US" sz="2400" dirty="0" smtClean="0"/>
              <a:t>Focus has gotten more balanced recently</a:t>
            </a:r>
          </a:p>
        </p:txBody>
      </p:sp>
      <p:sp>
        <p:nvSpPr>
          <p:cNvPr id="4" name="Footer Placeholder 3"/>
          <p:cNvSpPr>
            <a:spLocks noGrp="1"/>
          </p:cNvSpPr>
          <p:nvPr>
            <p:ph type="ftr" sz="quarter" idx="11"/>
          </p:nvPr>
        </p:nvSpPr>
        <p:spPr>
          <a:xfrm>
            <a:off x="2895600" y="6248400"/>
            <a:ext cx="3124200" cy="457200"/>
          </a:xfrm>
        </p:spPr>
        <p:txBody>
          <a:bodyPr/>
          <a:lstStyle/>
          <a:p>
            <a:pPr>
              <a:defRPr/>
            </a:pPr>
            <a:r>
              <a:rPr lang="en-US" altLang="en-US" smtClean="0"/>
              <a:t>Positive Psychology: The Scientific and Practical Explorations of Human Strengths © 2010 SAGE</a:t>
            </a:r>
            <a:endParaRPr lang="en-US" altLang="en-US"/>
          </a:p>
        </p:txBody>
      </p:sp>
      <p:pic>
        <p:nvPicPr>
          <p:cNvPr id="1229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2834" y="1523519"/>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86775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lgn="ctr"/>
            <a:r>
              <a:rPr lang="en-US" altLang="en-US" smtClean="0"/>
              <a:t>Historical Study of Emotions</a:t>
            </a:r>
          </a:p>
        </p:txBody>
      </p:sp>
      <p:sp>
        <p:nvSpPr>
          <p:cNvPr id="14339" name="Content Placeholder 2"/>
          <p:cNvSpPr>
            <a:spLocks noGrp="1"/>
          </p:cNvSpPr>
          <p:nvPr>
            <p:ph idx="1"/>
          </p:nvPr>
        </p:nvSpPr>
        <p:spPr>
          <a:xfrm>
            <a:off x="457200" y="1853755"/>
            <a:ext cx="8458200" cy="3972370"/>
          </a:xfrm>
        </p:spPr>
        <p:txBody>
          <a:bodyPr>
            <a:normAutofit fontScale="92500" lnSpcReduction="10000"/>
          </a:bodyPr>
          <a:lstStyle/>
          <a:p>
            <a:pPr>
              <a:buFont typeface="Wingdings" panose="05000000000000000000" pitchFamily="2" charset="2"/>
              <a:buChar char="v"/>
            </a:pPr>
            <a:r>
              <a:rPr lang="en-US" altLang="en-US" dirty="0" smtClean="0"/>
              <a:t>Development of the PANAS </a:t>
            </a:r>
            <a:r>
              <a:rPr lang="en-US" altLang="en-US" sz="2800" dirty="0" smtClean="0"/>
              <a:t>by Watson &amp; Clark</a:t>
            </a:r>
          </a:p>
          <a:p>
            <a:pPr>
              <a:buFont typeface="Wingdings" panose="05000000000000000000" pitchFamily="2" charset="2"/>
              <a:buChar char="v"/>
            </a:pPr>
            <a:r>
              <a:rPr lang="en-US" altLang="en-US" sz="2800" dirty="0" smtClean="0"/>
              <a:t>Measures both Positive and Negative Affect</a:t>
            </a:r>
          </a:p>
          <a:p>
            <a:pPr>
              <a:buFont typeface="Wingdings" panose="05000000000000000000" pitchFamily="2" charset="2"/>
              <a:buChar char="v"/>
            </a:pPr>
            <a:r>
              <a:rPr lang="en-US" altLang="en-US" sz="2800" dirty="0" smtClean="0"/>
              <a:t>Content of Negative Affect: general distress</a:t>
            </a:r>
          </a:p>
          <a:p>
            <a:pPr>
              <a:buFont typeface="Wingdings" panose="05000000000000000000" pitchFamily="2" charset="2"/>
              <a:buChar char="v"/>
            </a:pPr>
            <a:r>
              <a:rPr lang="en-US" altLang="en-US" sz="2800" dirty="0" smtClean="0"/>
              <a:t>Content of Positive Affect: joviality, self-assurance, and attentiveness</a:t>
            </a:r>
          </a:p>
          <a:p>
            <a:pPr>
              <a:buFont typeface="Wingdings" panose="05000000000000000000" pitchFamily="2" charset="2"/>
              <a:buChar char="v"/>
            </a:pPr>
            <a:endParaRPr lang="en-US" altLang="en-US" sz="1000" dirty="0" smtClean="0"/>
          </a:p>
          <a:p>
            <a:pPr>
              <a:buFont typeface="Wingdings" panose="05000000000000000000" pitchFamily="2" charset="2"/>
              <a:buChar char="v"/>
            </a:pPr>
            <a:r>
              <a:rPr lang="en-US" altLang="en-US" sz="2800" dirty="0" smtClean="0"/>
              <a:t>Positive and Negative Affect viewed as independent (not polar opposites)</a:t>
            </a:r>
          </a:p>
        </p:txBody>
      </p:sp>
      <p:sp>
        <p:nvSpPr>
          <p:cNvPr id="4" name="Footer Placeholder 3"/>
          <p:cNvSpPr>
            <a:spLocks noGrp="1"/>
          </p:cNvSpPr>
          <p:nvPr>
            <p:ph type="ftr" sz="quarter" idx="11"/>
          </p:nvPr>
        </p:nvSpPr>
        <p:spPr>
          <a:xfrm>
            <a:off x="2895600" y="6248400"/>
            <a:ext cx="3124200" cy="457200"/>
          </a:xfrm>
        </p:spPr>
        <p:txBody>
          <a:bodyPr/>
          <a:lstStyle/>
          <a:p>
            <a:pPr>
              <a:defRPr/>
            </a:pPr>
            <a:r>
              <a:rPr lang="en-US" altLang="en-US" smtClean="0"/>
              <a:t>Positive Psychology: The Scientific and Practical Explorations of Human Strengths © 2010 SAGE</a:t>
            </a:r>
            <a:endParaRPr lang="en-US" altLang="en-US"/>
          </a:p>
        </p:txBody>
      </p:sp>
    </p:spTree>
    <p:extLst>
      <p:ext uri="{BB962C8B-B14F-4D97-AF65-F5344CB8AC3E}">
        <p14:creationId xmlns:p14="http://schemas.microsoft.com/office/powerpoint/2010/main" val="681995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685799"/>
            <a:ext cx="8229600" cy="796925"/>
          </a:xfrm>
        </p:spPr>
        <p:txBody>
          <a:bodyPr>
            <a:normAutofit fontScale="90000"/>
          </a:bodyPr>
          <a:lstStyle/>
          <a:p>
            <a:r>
              <a:rPr lang="en-US" altLang="en-US" dirty="0" smtClean="0"/>
              <a:t>PANAS</a:t>
            </a:r>
            <a:br>
              <a:rPr lang="en-US" altLang="en-US" dirty="0" smtClean="0"/>
            </a:br>
            <a:r>
              <a:rPr lang="en-US" altLang="en-US" sz="1600" dirty="0" smtClean="0"/>
              <a:t>1 (very slightly	2 (A little)      3 (Moderately)      4 (Quite a bit)     5 (extremely)</a:t>
            </a:r>
            <a:br>
              <a:rPr lang="en-US" altLang="en-US" sz="1600" dirty="0" smtClean="0"/>
            </a:br>
            <a:r>
              <a:rPr lang="en-US" altLang="en-US" sz="1600" dirty="0" smtClean="0"/>
              <a:t>or not at all)</a:t>
            </a:r>
            <a:r>
              <a:rPr lang="en-US" altLang="en-US" dirty="0" smtClean="0"/>
              <a:t/>
            </a:r>
            <a:br>
              <a:rPr lang="en-US" altLang="en-US" dirty="0" smtClean="0"/>
            </a:br>
            <a:endParaRPr lang="en-US" altLang="en-US" dirty="0" smtClean="0"/>
          </a:p>
        </p:txBody>
      </p:sp>
      <p:sp>
        <p:nvSpPr>
          <p:cNvPr id="16387" name="Content Placeholder 2"/>
          <p:cNvSpPr>
            <a:spLocks noGrp="1"/>
          </p:cNvSpPr>
          <p:nvPr>
            <p:ph sz="half" idx="1"/>
          </p:nvPr>
        </p:nvSpPr>
        <p:spPr/>
        <p:txBody>
          <a:bodyPr>
            <a:normAutofit fontScale="55000" lnSpcReduction="20000"/>
          </a:bodyPr>
          <a:lstStyle/>
          <a:p>
            <a:pPr marL="0" indent="0">
              <a:buFont typeface="Wingdings" panose="05000000000000000000" pitchFamily="2" charset="2"/>
              <a:buNone/>
            </a:pPr>
            <a:r>
              <a:rPr lang="en-US" altLang="en-US" sz="2400" dirty="0" smtClean="0"/>
              <a:t>____ interested</a:t>
            </a:r>
          </a:p>
          <a:p>
            <a:pPr marL="0" indent="0">
              <a:buFont typeface="Wingdings" panose="05000000000000000000" pitchFamily="2" charset="2"/>
              <a:buNone/>
            </a:pPr>
            <a:r>
              <a:rPr lang="en-US" altLang="en-US" sz="2400" dirty="0" smtClean="0"/>
              <a:t>____ distressed</a:t>
            </a:r>
          </a:p>
          <a:p>
            <a:pPr marL="0" indent="0">
              <a:buFont typeface="Wingdings" panose="05000000000000000000" pitchFamily="2" charset="2"/>
              <a:buNone/>
            </a:pPr>
            <a:r>
              <a:rPr lang="en-US" altLang="en-US" sz="2400" dirty="0" smtClean="0"/>
              <a:t>____ excited</a:t>
            </a:r>
          </a:p>
          <a:p>
            <a:pPr marL="0" indent="0">
              <a:buFont typeface="Wingdings" panose="05000000000000000000" pitchFamily="2" charset="2"/>
              <a:buNone/>
            </a:pPr>
            <a:r>
              <a:rPr lang="en-US" altLang="en-US" sz="2400" dirty="0" smtClean="0"/>
              <a:t>____ upset</a:t>
            </a:r>
          </a:p>
          <a:p>
            <a:pPr marL="0" indent="0">
              <a:buFont typeface="Wingdings" panose="05000000000000000000" pitchFamily="2" charset="2"/>
              <a:buNone/>
            </a:pPr>
            <a:r>
              <a:rPr lang="en-US" altLang="en-US" sz="2400" dirty="0" smtClean="0"/>
              <a:t>____ strong</a:t>
            </a:r>
          </a:p>
          <a:p>
            <a:pPr marL="0" indent="0">
              <a:buFont typeface="Wingdings" panose="05000000000000000000" pitchFamily="2" charset="2"/>
              <a:buNone/>
            </a:pPr>
            <a:r>
              <a:rPr lang="en-US" altLang="en-US" sz="2400" dirty="0" smtClean="0"/>
              <a:t>____ guilty</a:t>
            </a:r>
          </a:p>
          <a:p>
            <a:pPr marL="0" indent="0">
              <a:buFont typeface="Wingdings" panose="05000000000000000000" pitchFamily="2" charset="2"/>
              <a:buNone/>
            </a:pPr>
            <a:r>
              <a:rPr lang="en-US" altLang="en-US" sz="2400" dirty="0" smtClean="0"/>
              <a:t>____ scared</a:t>
            </a:r>
          </a:p>
          <a:p>
            <a:pPr marL="0" indent="0">
              <a:buFont typeface="Wingdings" panose="05000000000000000000" pitchFamily="2" charset="2"/>
              <a:buNone/>
            </a:pPr>
            <a:r>
              <a:rPr lang="en-US" altLang="en-US" sz="2400" dirty="0" smtClean="0"/>
              <a:t>____ hostile</a:t>
            </a:r>
          </a:p>
          <a:p>
            <a:pPr marL="0" indent="0">
              <a:buFont typeface="Wingdings" panose="05000000000000000000" pitchFamily="2" charset="2"/>
              <a:buNone/>
            </a:pPr>
            <a:r>
              <a:rPr lang="en-US" altLang="en-US" sz="2400" dirty="0" smtClean="0"/>
              <a:t>____ enthusiastic</a:t>
            </a:r>
          </a:p>
          <a:p>
            <a:pPr marL="0" indent="0">
              <a:buFont typeface="Wingdings" panose="05000000000000000000" pitchFamily="2" charset="2"/>
              <a:buNone/>
            </a:pPr>
            <a:r>
              <a:rPr lang="en-US" altLang="en-US" sz="2400" dirty="0" smtClean="0"/>
              <a:t>____ proud</a:t>
            </a:r>
          </a:p>
        </p:txBody>
      </p:sp>
      <p:sp>
        <p:nvSpPr>
          <p:cNvPr id="16388" name="Content Placeholder 3"/>
          <p:cNvSpPr>
            <a:spLocks noGrp="1"/>
          </p:cNvSpPr>
          <p:nvPr>
            <p:ph sz="half" idx="2"/>
          </p:nvPr>
        </p:nvSpPr>
        <p:spPr/>
        <p:txBody>
          <a:bodyPr>
            <a:normAutofit fontScale="55000" lnSpcReduction="20000"/>
          </a:bodyPr>
          <a:lstStyle/>
          <a:p>
            <a:pPr marL="0" indent="0">
              <a:buFont typeface="Wingdings" panose="05000000000000000000" pitchFamily="2" charset="2"/>
              <a:buNone/>
            </a:pPr>
            <a:r>
              <a:rPr lang="en-US" altLang="en-US" sz="2400" dirty="0" smtClean="0"/>
              <a:t>____ irritable</a:t>
            </a:r>
          </a:p>
          <a:p>
            <a:pPr marL="0" indent="0">
              <a:buFont typeface="Wingdings" panose="05000000000000000000" pitchFamily="2" charset="2"/>
              <a:buNone/>
            </a:pPr>
            <a:r>
              <a:rPr lang="en-US" altLang="en-US" sz="2400" dirty="0" smtClean="0"/>
              <a:t>____ alert</a:t>
            </a:r>
          </a:p>
          <a:p>
            <a:pPr marL="0" indent="0">
              <a:buFont typeface="Wingdings" panose="05000000000000000000" pitchFamily="2" charset="2"/>
              <a:buNone/>
            </a:pPr>
            <a:r>
              <a:rPr lang="en-US" altLang="en-US" sz="2400" dirty="0" smtClean="0"/>
              <a:t>____ ashamed</a:t>
            </a:r>
          </a:p>
          <a:p>
            <a:pPr marL="0" indent="0">
              <a:buFont typeface="Wingdings" panose="05000000000000000000" pitchFamily="2" charset="2"/>
              <a:buNone/>
            </a:pPr>
            <a:r>
              <a:rPr lang="en-US" altLang="en-US" sz="2400" dirty="0" smtClean="0"/>
              <a:t>____ inspired</a:t>
            </a:r>
          </a:p>
          <a:p>
            <a:pPr marL="0" indent="0">
              <a:buFont typeface="Wingdings" panose="05000000000000000000" pitchFamily="2" charset="2"/>
              <a:buNone/>
            </a:pPr>
            <a:r>
              <a:rPr lang="en-US" altLang="en-US" sz="2400" dirty="0" smtClean="0"/>
              <a:t>____ nervous</a:t>
            </a:r>
          </a:p>
          <a:p>
            <a:pPr marL="0" indent="0">
              <a:buFont typeface="Wingdings" panose="05000000000000000000" pitchFamily="2" charset="2"/>
              <a:buNone/>
            </a:pPr>
            <a:r>
              <a:rPr lang="en-US" altLang="en-US" sz="2400" dirty="0" smtClean="0"/>
              <a:t>____ determined</a:t>
            </a:r>
          </a:p>
          <a:p>
            <a:pPr marL="0" indent="0">
              <a:buFont typeface="Wingdings" panose="05000000000000000000" pitchFamily="2" charset="2"/>
              <a:buNone/>
            </a:pPr>
            <a:r>
              <a:rPr lang="en-US" altLang="en-US" sz="2400" dirty="0" smtClean="0"/>
              <a:t>____ attentive</a:t>
            </a:r>
          </a:p>
          <a:p>
            <a:pPr marL="0" indent="0">
              <a:buFont typeface="Wingdings" panose="05000000000000000000" pitchFamily="2" charset="2"/>
              <a:buNone/>
            </a:pPr>
            <a:r>
              <a:rPr lang="en-US" altLang="en-US" sz="2400" dirty="0" smtClean="0"/>
              <a:t>____ jittery</a:t>
            </a:r>
          </a:p>
          <a:p>
            <a:pPr marL="0" indent="0">
              <a:buFont typeface="Wingdings" panose="05000000000000000000" pitchFamily="2" charset="2"/>
              <a:buNone/>
            </a:pPr>
            <a:r>
              <a:rPr lang="en-US" altLang="en-US" sz="2400" dirty="0" smtClean="0"/>
              <a:t>____ active</a:t>
            </a:r>
          </a:p>
          <a:p>
            <a:pPr marL="0" indent="0">
              <a:buFont typeface="Wingdings" panose="05000000000000000000" pitchFamily="2" charset="2"/>
              <a:buNone/>
            </a:pPr>
            <a:r>
              <a:rPr lang="en-US" altLang="en-US" sz="2400" dirty="0" smtClean="0"/>
              <a:t>____ afraid</a:t>
            </a:r>
          </a:p>
        </p:txBody>
      </p:sp>
    </p:spTree>
    <p:extLst>
      <p:ext uri="{BB962C8B-B14F-4D97-AF65-F5344CB8AC3E}">
        <p14:creationId xmlns:p14="http://schemas.microsoft.com/office/powerpoint/2010/main" val="2240271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Positive Affect</a:t>
            </a:r>
          </a:p>
        </p:txBody>
      </p:sp>
      <p:sp>
        <p:nvSpPr>
          <p:cNvPr id="3" name="Content Placeholder 2"/>
          <p:cNvSpPr>
            <a:spLocks noGrp="1"/>
          </p:cNvSpPr>
          <p:nvPr>
            <p:ph idx="1"/>
          </p:nvPr>
        </p:nvSpPr>
        <p:spPr>
          <a:xfrm>
            <a:off x="457200" y="1853756"/>
            <a:ext cx="8229600" cy="4277170"/>
          </a:xfrm>
        </p:spPr>
        <p:txBody>
          <a:bodyPr>
            <a:noAutofit/>
          </a:bodyPr>
          <a:lstStyle/>
          <a:p>
            <a:pPr>
              <a:defRPr/>
            </a:pPr>
            <a:r>
              <a:rPr lang="en-US" sz="2400" dirty="0" smtClean="0"/>
              <a:t>Some people have a lot of positive affect</a:t>
            </a:r>
          </a:p>
          <a:p>
            <a:pPr lvl="1">
              <a:defRPr/>
            </a:pPr>
            <a:r>
              <a:rPr lang="en-US" sz="2400" dirty="0" smtClean="0"/>
              <a:t>Feel great much of the time</a:t>
            </a:r>
          </a:p>
          <a:p>
            <a:pPr lvl="1">
              <a:defRPr/>
            </a:pPr>
            <a:r>
              <a:rPr lang="en-US" sz="2400" dirty="0" smtClean="0"/>
              <a:t>Good things bring them pleasure and joy in abundance</a:t>
            </a:r>
          </a:p>
          <a:p>
            <a:pPr>
              <a:defRPr/>
            </a:pPr>
            <a:r>
              <a:rPr lang="en-US" sz="2400" dirty="0" smtClean="0"/>
              <a:t>Some people have little positive affect</a:t>
            </a:r>
            <a:endParaRPr lang="en-US" sz="2400" dirty="0"/>
          </a:p>
          <a:p>
            <a:pPr lvl="1">
              <a:defRPr/>
            </a:pPr>
            <a:r>
              <a:rPr lang="en-US" sz="2400" dirty="0" smtClean="0"/>
              <a:t>Don’t feel great</a:t>
            </a:r>
          </a:p>
          <a:p>
            <a:pPr lvl="1">
              <a:defRPr/>
            </a:pPr>
            <a:r>
              <a:rPr lang="en-US" sz="2400" dirty="0" smtClean="0"/>
              <a:t>Don’t jump for joy at success</a:t>
            </a:r>
          </a:p>
          <a:p>
            <a:pPr marL="344487" lvl="1" indent="0">
              <a:buFont typeface="Wingdings" panose="05000000000000000000" pitchFamily="2" charset="2"/>
              <a:buNone/>
              <a:defRPr/>
            </a:pPr>
            <a:r>
              <a:rPr lang="en-US" sz="2000" dirty="0" smtClean="0"/>
              <a:t>Seligman has a friend, Len, who is low in positive affect. But he is happy. So, people can be happy even if they don’t have much positive emotion</a:t>
            </a:r>
          </a:p>
        </p:txBody>
      </p:sp>
      <p:sp>
        <p:nvSpPr>
          <p:cNvPr id="4" name="Footer Placeholder 3"/>
          <p:cNvSpPr>
            <a:spLocks noGrp="1"/>
          </p:cNvSpPr>
          <p:nvPr>
            <p:ph type="ftr" sz="quarter" idx="11"/>
          </p:nvPr>
        </p:nvSpPr>
        <p:spPr/>
        <p:txBody>
          <a:bodyPr/>
          <a:lstStyle/>
          <a:p>
            <a:pPr>
              <a:defRPr/>
            </a:pPr>
            <a:r>
              <a:rPr lang="en-US" altLang="en-US" dirty="0" smtClean="0"/>
              <a:t>Authentic Happiness, Seligman</a:t>
            </a:r>
            <a:endParaRPr lang="en-US" altLang="en-US" dirty="0"/>
          </a:p>
        </p:txBody>
      </p:sp>
    </p:spTree>
    <p:extLst>
      <p:ext uri="{BB962C8B-B14F-4D97-AF65-F5344CB8AC3E}">
        <p14:creationId xmlns:p14="http://schemas.microsoft.com/office/powerpoint/2010/main" val="639610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solidFill>
                <a:schemeClr val="accent1">
                  <a:lumMod val="75000"/>
                </a:schemeClr>
              </a:solidFill>
            </a:endParaRPr>
          </a:p>
        </p:txBody>
      </p:sp>
      <p:sp>
        <p:nvSpPr>
          <p:cNvPr id="3" name="Content Placeholder 2"/>
          <p:cNvSpPr>
            <a:spLocks noGrp="1"/>
          </p:cNvSpPr>
          <p:nvPr>
            <p:ph idx="1"/>
          </p:nvPr>
        </p:nvSpPr>
        <p:spPr/>
        <p:txBody>
          <a:bodyPr>
            <a:normAutofit/>
          </a:bodyPr>
          <a:lstStyle/>
          <a:p>
            <a:pPr marL="0" indent="0">
              <a:buNone/>
            </a:pPr>
            <a:r>
              <a:rPr lang="en-US" dirty="0" smtClean="0"/>
              <a:t> </a:t>
            </a:r>
            <a:r>
              <a:rPr lang="en-US" sz="3400" dirty="0"/>
              <a:t>The Biology of Emotions</a:t>
            </a:r>
            <a:r>
              <a:rPr lang="en-US" sz="3400" dirty="0" smtClean="0"/>
              <a:t>:</a:t>
            </a:r>
            <a:r>
              <a:rPr lang="en-US" sz="3400" i="1" dirty="0"/>
              <a:t> </a:t>
            </a:r>
            <a:r>
              <a:rPr lang="en-US" sz="3400" dirty="0" smtClean="0"/>
              <a:t>Neuroplasticity</a:t>
            </a:r>
          </a:p>
          <a:p>
            <a:pPr>
              <a:lnSpc>
                <a:spcPct val="150000"/>
              </a:lnSpc>
              <a:buClr>
                <a:schemeClr val="tx1"/>
              </a:buClr>
              <a:buSzPct val="120000"/>
            </a:pPr>
            <a:r>
              <a:rPr lang="en-US" sz="2400" dirty="0" smtClean="0"/>
              <a:t>Growth of a brain</a:t>
            </a:r>
          </a:p>
          <a:p>
            <a:pPr>
              <a:lnSpc>
                <a:spcPct val="150000"/>
              </a:lnSpc>
              <a:buClr>
                <a:schemeClr val="tx1"/>
              </a:buClr>
              <a:buSzPct val="120000"/>
            </a:pPr>
            <a:r>
              <a:rPr lang="en-US" sz="2400" dirty="0" smtClean="0"/>
              <a:t>Gray </a:t>
            </a:r>
            <a:r>
              <a:rPr lang="en-US" sz="2400" dirty="0"/>
              <a:t>matter </a:t>
            </a:r>
            <a:r>
              <a:rPr lang="en-US" sz="2400" dirty="0" smtClean="0"/>
              <a:t>may </a:t>
            </a:r>
            <a:r>
              <a:rPr lang="en-US" sz="2400" dirty="0"/>
              <a:t>slightly increase in </a:t>
            </a:r>
            <a:r>
              <a:rPr lang="en-US" sz="2400" dirty="0" smtClean="0"/>
              <a:t>size upon </a:t>
            </a:r>
            <a:r>
              <a:rPr lang="en-US" sz="2400" dirty="0"/>
              <a:t>learning music </a:t>
            </a:r>
            <a:r>
              <a:rPr lang="en-US" sz="2400" dirty="0" smtClean="0"/>
              <a:t>and meditation</a:t>
            </a:r>
          </a:p>
          <a:p>
            <a:pPr lvl="1">
              <a:lnSpc>
                <a:spcPct val="150000"/>
              </a:lnSpc>
              <a:buClr>
                <a:schemeClr val="accent1"/>
              </a:buClr>
              <a:buSzPct val="120000"/>
            </a:pPr>
            <a:endParaRPr lang="en-US" sz="2400" dirty="0" smtClean="0"/>
          </a:p>
          <a:p>
            <a:pPr lvl="1">
              <a:lnSpc>
                <a:spcPct val="150000"/>
              </a:lnSpc>
              <a:buClr>
                <a:schemeClr val="accent1"/>
              </a:buClr>
              <a:buSzPct val="120000"/>
            </a:pPr>
            <a:endParaRPr lang="en-US" sz="2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6055792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Positive Psychology and Motivation </a:t>
            </a:r>
            <a:endParaRPr lang="en-US" dirty="0"/>
          </a:p>
        </p:txBody>
      </p:sp>
      <p:sp>
        <p:nvSpPr>
          <p:cNvPr id="3" name="Content Placeholder 2"/>
          <p:cNvSpPr>
            <a:spLocks noGrp="1"/>
          </p:cNvSpPr>
          <p:nvPr>
            <p:ph idx="1"/>
          </p:nvPr>
        </p:nvSpPr>
        <p:spPr/>
        <p:txBody>
          <a:bodyPr>
            <a:normAutofit fontScale="55000" lnSpcReduction="20000"/>
          </a:bodyPr>
          <a:lstStyle/>
          <a:p>
            <a:pPr marL="0" lvl="1" indent="0">
              <a:buNone/>
            </a:pPr>
            <a:r>
              <a:rPr lang="en-US" sz="5400" dirty="0" smtClean="0"/>
              <a:t>Early theories of motivation</a:t>
            </a:r>
            <a:endParaRPr lang="en-US" sz="5400" dirty="0"/>
          </a:p>
          <a:p>
            <a:pPr>
              <a:lnSpc>
                <a:spcPct val="150000"/>
              </a:lnSpc>
              <a:buClr>
                <a:schemeClr val="tx1"/>
              </a:buClr>
              <a:buSzPct val="120000"/>
            </a:pPr>
            <a:r>
              <a:rPr lang="en-US" sz="4600" dirty="0"/>
              <a:t>M</a:t>
            </a:r>
            <a:r>
              <a:rPr lang="en-US" sz="4600" dirty="0" smtClean="0"/>
              <a:t>otivation </a:t>
            </a:r>
            <a:r>
              <a:rPr lang="en-US" sz="4600" dirty="0"/>
              <a:t>and </a:t>
            </a:r>
            <a:r>
              <a:rPr lang="en-US" sz="4600" dirty="0" smtClean="0"/>
              <a:t>emotions </a:t>
            </a:r>
            <a:r>
              <a:rPr lang="en-US" sz="4600" dirty="0"/>
              <a:t>are </a:t>
            </a:r>
            <a:r>
              <a:rPr lang="en-US" sz="4600" dirty="0" smtClean="0"/>
              <a:t>intertwined--difficult </a:t>
            </a:r>
            <a:r>
              <a:rPr lang="en-US" sz="4600" dirty="0"/>
              <a:t>to separate </a:t>
            </a:r>
            <a:r>
              <a:rPr lang="en-US" sz="4600" dirty="0" smtClean="0"/>
              <a:t>individual </a:t>
            </a:r>
            <a:r>
              <a:rPr lang="en-US" sz="4600" dirty="0"/>
              <a:t>effects </a:t>
            </a:r>
            <a:endParaRPr lang="en-US" sz="4600" dirty="0" smtClean="0"/>
          </a:p>
          <a:p>
            <a:pPr>
              <a:lnSpc>
                <a:spcPct val="150000"/>
              </a:lnSpc>
              <a:buClr>
                <a:schemeClr val="tx1"/>
              </a:buClr>
              <a:buSzPct val="120000"/>
            </a:pPr>
            <a:r>
              <a:rPr lang="en-US" sz="4600" dirty="0"/>
              <a:t>P</a:t>
            </a:r>
            <a:r>
              <a:rPr lang="en-US" sz="4600" dirty="0" smtClean="0"/>
              <a:t>eople </a:t>
            </a:r>
            <a:r>
              <a:rPr lang="en-US" sz="4600" dirty="0"/>
              <a:t>can be motivated by more than just drives to fulfill physiological needs</a:t>
            </a:r>
            <a:endParaRPr lang="en-US" sz="4600" dirty="0" smtClean="0"/>
          </a:p>
          <a:p>
            <a:pPr marL="0" indent="0">
              <a:buNone/>
            </a:pPr>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32135570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Positive Psychology and Motivation </a:t>
            </a:r>
            <a:endParaRPr lang="en-US" dirty="0"/>
          </a:p>
        </p:txBody>
      </p:sp>
      <p:sp>
        <p:nvSpPr>
          <p:cNvPr id="3" name="Content Placeholder 2"/>
          <p:cNvSpPr>
            <a:spLocks noGrp="1"/>
          </p:cNvSpPr>
          <p:nvPr>
            <p:ph idx="1"/>
          </p:nvPr>
        </p:nvSpPr>
        <p:spPr/>
        <p:txBody>
          <a:bodyPr>
            <a:normAutofit fontScale="32500" lnSpcReduction="20000"/>
          </a:bodyPr>
          <a:lstStyle/>
          <a:p>
            <a:pPr marL="0" indent="0">
              <a:buNone/>
            </a:pPr>
            <a:r>
              <a:rPr lang="en-US" sz="7400" cap="all" dirty="0" smtClean="0"/>
              <a:t>I</a:t>
            </a:r>
            <a:r>
              <a:rPr lang="en-US" sz="7400" dirty="0" smtClean="0"/>
              <a:t>ntrinsic and Extrinsic Motivation </a:t>
            </a:r>
          </a:p>
          <a:p>
            <a:pPr>
              <a:lnSpc>
                <a:spcPct val="150000"/>
              </a:lnSpc>
              <a:buSzPct val="120000"/>
            </a:pPr>
            <a:r>
              <a:rPr lang="en-US" sz="7400" dirty="0" smtClean="0"/>
              <a:t>Intrinsic motivation--autonomous </a:t>
            </a:r>
          </a:p>
          <a:p>
            <a:pPr lvl="1">
              <a:lnSpc>
                <a:spcPct val="150000"/>
              </a:lnSpc>
              <a:buSzPct val="120000"/>
            </a:pPr>
            <a:r>
              <a:rPr lang="en-US" sz="7400" dirty="0"/>
              <a:t>E</a:t>
            </a:r>
            <a:r>
              <a:rPr lang="en-US" sz="7400" dirty="0" smtClean="0"/>
              <a:t>ngagement in an activity regardless of an external reward</a:t>
            </a:r>
          </a:p>
          <a:p>
            <a:pPr lvl="1">
              <a:lnSpc>
                <a:spcPct val="150000"/>
              </a:lnSpc>
              <a:buSzPct val="120000"/>
            </a:pPr>
            <a:r>
              <a:rPr lang="en-US" sz="7400" dirty="0" smtClean="0"/>
              <a:t>Autonomous--self-chosen and congruent with one’s true self</a:t>
            </a:r>
          </a:p>
          <a:p>
            <a:pPr lvl="1">
              <a:lnSpc>
                <a:spcPct val="150000"/>
              </a:lnSpc>
              <a:buClr>
                <a:schemeClr val="accent1"/>
              </a:buClr>
              <a:buSzPct val="120000"/>
            </a:pPr>
            <a:endParaRPr lang="en-US" sz="47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22549821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Positive Psychology and Motivation </a:t>
            </a:r>
            <a:endParaRPr lang="en-US" dirty="0"/>
          </a:p>
        </p:txBody>
      </p:sp>
      <p:sp>
        <p:nvSpPr>
          <p:cNvPr id="3" name="Content Placeholder 2"/>
          <p:cNvSpPr>
            <a:spLocks noGrp="1"/>
          </p:cNvSpPr>
          <p:nvPr>
            <p:ph idx="1"/>
          </p:nvPr>
        </p:nvSpPr>
        <p:spPr/>
        <p:txBody>
          <a:bodyPr>
            <a:normAutofit fontScale="32500" lnSpcReduction="20000"/>
          </a:bodyPr>
          <a:lstStyle/>
          <a:p>
            <a:pPr marL="0" indent="0">
              <a:buNone/>
            </a:pPr>
            <a:r>
              <a:rPr lang="en-US" sz="7400" cap="all" dirty="0"/>
              <a:t>I</a:t>
            </a:r>
            <a:r>
              <a:rPr lang="en-US" sz="7400" dirty="0"/>
              <a:t>ntrinsic and </a:t>
            </a:r>
            <a:r>
              <a:rPr lang="en-US" sz="7400" dirty="0" smtClean="0"/>
              <a:t>Extrinsic </a:t>
            </a:r>
            <a:r>
              <a:rPr lang="en-US" sz="7400" dirty="0"/>
              <a:t>Motivation </a:t>
            </a:r>
          </a:p>
          <a:p>
            <a:pPr>
              <a:lnSpc>
                <a:spcPct val="150000"/>
              </a:lnSpc>
              <a:buSzPct val="120000"/>
            </a:pPr>
            <a:r>
              <a:rPr lang="en-US" sz="7400" dirty="0"/>
              <a:t>Extrinsic motivation</a:t>
            </a:r>
          </a:p>
          <a:p>
            <a:pPr lvl="1">
              <a:lnSpc>
                <a:spcPct val="150000"/>
              </a:lnSpc>
              <a:buSzPct val="120000"/>
            </a:pPr>
            <a:r>
              <a:rPr lang="en-US" sz="7400" dirty="0"/>
              <a:t>Engagement in an activity to gain an external reward</a:t>
            </a:r>
          </a:p>
          <a:p>
            <a:pPr lvl="1">
              <a:lnSpc>
                <a:spcPct val="150000"/>
              </a:lnSpc>
              <a:buSzPct val="120000"/>
            </a:pPr>
            <a:r>
              <a:rPr lang="en-US" sz="7400" dirty="0" smtClean="0"/>
              <a:t>Controlled--driven </a:t>
            </a:r>
            <a:r>
              <a:rPr lang="en-US" sz="7400" dirty="0"/>
              <a:t>by external rewards or </a:t>
            </a:r>
            <a:r>
              <a:rPr lang="en-US" sz="7400" dirty="0" smtClean="0"/>
              <a:t>guilt</a:t>
            </a:r>
            <a:endParaRPr lang="en-US" sz="7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4221017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Positive Psychology and Motivation </a:t>
            </a:r>
            <a:endParaRPr lang="en-US" dirty="0"/>
          </a:p>
        </p:txBody>
      </p:sp>
      <p:sp>
        <p:nvSpPr>
          <p:cNvPr id="3" name="Content Placeholder 2"/>
          <p:cNvSpPr>
            <a:spLocks noGrp="1"/>
          </p:cNvSpPr>
          <p:nvPr>
            <p:ph idx="1"/>
          </p:nvPr>
        </p:nvSpPr>
        <p:spPr>
          <a:xfrm>
            <a:off x="487725" y="2015733"/>
            <a:ext cx="8046675" cy="3851667"/>
          </a:xfrm>
        </p:spPr>
        <p:txBody>
          <a:bodyPr>
            <a:normAutofit/>
          </a:bodyPr>
          <a:lstStyle/>
          <a:p>
            <a:pPr marL="0" indent="0">
              <a:buNone/>
            </a:pPr>
            <a:r>
              <a:rPr lang="en-US" sz="2800" cap="all" dirty="0"/>
              <a:t>I</a:t>
            </a:r>
            <a:r>
              <a:rPr lang="en-US" sz="2800" dirty="0"/>
              <a:t>ntrinsic and </a:t>
            </a:r>
            <a:r>
              <a:rPr lang="en-US" sz="2800" dirty="0" smtClean="0"/>
              <a:t>Extrinsic </a:t>
            </a:r>
            <a:r>
              <a:rPr lang="en-US" sz="2800" dirty="0"/>
              <a:t>Motivation </a:t>
            </a:r>
            <a:r>
              <a:rPr lang="en-US" sz="2800" dirty="0" smtClean="0"/>
              <a:t>Results</a:t>
            </a:r>
          </a:p>
          <a:p>
            <a:pPr lvl="1"/>
            <a:r>
              <a:rPr lang="en-US" sz="2400" dirty="0" smtClean="0"/>
              <a:t>High autonomously motivated positively related to:</a:t>
            </a:r>
          </a:p>
          <a:p>
            <a:pPr lvl="2"/>
            <a:r>
              <a:rPr lang="en-US" sz="2400" dirty="0" smtClean="0"/>
              <a:t>Achieving positive outcomes in health, work, romantic relationships, parenting, education, religious participation, and political activism </a:t>
            </a:r>
          </a:p>
          <a:p>
            <a:pPr lvl="2"/>
            <a:r>
              <a:rPr lang="en-US" sz="2400" dirty="0" smtClean="0"/>
              <a:t>Enhanced performance, persistence, creativity, self-esteem, vitality and general well-being</a:t>
            </a:r>
            <a:endParaRPr lang="en-US" sz="2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3996516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Positive Psychology and Motivation </a:t>
            </a:r>
            <a:endParaRPr lang="en-US" dirty="0"/>
          </a:p>
        </p:txBody>
      </p:sp>
      <p:sp>
        <p:nvSpPr>
          <p:cNvPr id="3" name="Content Placeholder 2"/>
          <p:cNvSpPr>
            <a:spLocks noGrp="1"/>
          </p:cNvSpPr>
          <p:nvPr>
            <p:ph idx="1"/>
          </p:nvPr>
        </p:nvSpPr>
        <p:spPr>
          <a:xfrm>
            <a:off x="609600" y="2015733"/>
            <a:ext cx="8153399" cy="3450613"/>
          </a:xfrm>
        </p:spPr>
        <p:txBody>
          <a:bodyPr>
            <a:normAutofit fontScale="92500" lnSpcReduction="10000"/>
          </a:bodyPr>
          <a:lstStyle/>
          <a:p>
            <a:pPr marL="0" lvl="1" indent="-400050">
              <a:buNone/>
            </a:pPr>
            <a:r>
              <a:rPr lang="en-US" sz="3800" cap="all" dirty="0" smtClean="0"/>
              <a:t>M</a:t>
            </a:r>
            <a:r>
              <a:rPr lang="en-US" sz="3800" dirty="0" smtClean="0"/>
              <a:t>otivation </a:t>
            </a:r>
            <a:r>
              <a:rPr lang="en-US" sz="3800" dirty="0"/>
              <a:t>and the Pursuit of </a:t>
            </a:r>
            <a:r>
              <a:rPr lang="en-US" sz="3800" dirty="0" smtClean="0"/>
              <a:t>Goals</a:t>
            </a:r>
          </a:p>
          <a:p>
            <a:pPr>
              <a:lnSpc>
                <a:spcPct val="150000"/>
              </a:lnSpc>
              <a:buClr>
                <a:schemeClr val="tx1"/>
              </a:buClr>
              <a:buSzPct val="120000"/>
            </a:pPr>
            <a:r>
              <a:rPr lang="en-US" dirty="0" smtClean="0"/>
              <a:t> </a:t>
            </a:r>
            <a:r>
              <a:rPr lang="en-US" sz="3000" dirty="0" smtClean="0"/>
              <a:t>Approach </a:t>
            </a:r>
            <a:r>
              <a:rPr lang="en-US" sz="3000" dirty="0"/>
              <a:t>goals motivate us to move toward something </a:t>
            </a:r>
            <a:endParaRPr lang="en-US" sz="3000" dirty="0" smtClean="0"/>
          </a:p>
          <a:p>
            <a:pPr>
              <a:lnSpc>
                <a:spcPct val="150000"/>
              </a:lnSpc>
              <a:buClr>
                <a:schemeClr val="tx1"/>
              </a:buClr>
              <a:buSzPct val="120000"/>
            </a:pPr>
            <a:r>
              <a:rPr lang="en-US" sz="3000" dirty="0"/>
              <a:t>Avoidance goals motivate us to avoid difficulties, dangers, or fears </a:t>
            </a:r>
            <a:endParaRPr lang="en-US" sz="3000" dirty="0" smtClean="0"/>
          </a:p>
          <a:p>
            <a:pPr lvl="1">
              <a:lnSpc>
                <a:spcPct val="150000"/>
              </a:lnSpc>
              <a:buClr>
                <a:schemeClr val="accent1"/>
              </a:buClr>
              <a:buSzPct val="120000"/>
            </a:pPr>
            <a:endParaRPr lang="en-US" sz="2400" dirty="0"/>
          </a:p>
          <a:p>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1673649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Positive Psychology and Motivation </a:t>
            </a:r>
            <a:endParaRPr lang="en-US" dirty="0"/>
          </a:p>
        </p:txBody>
      </p:sp>
      <p:sp>
        <p:nvSpPr>
          <p:cNvPr id="3" name="Content Placeholder 2"/>
          <p:cNvSpPr>
            <a:spLocks noGrp="1"/>
          </p:cNvSpPr>
          <p:nvPr>
            <p:ph idx="1"/>
          </p:nvPr>
        </p:nvSpPr>
        <p:spPr>
          <a:xfrm>
            <a:off x="609600" y="2015733"/>
            <a:ext cx="8153399" cy="3927867"/>
          </a:xfrm>
        </p:spPr>
        <p:txBody>
          <a:bodyPr>
            <a:normAutofit/>
          </a:bodyPr>
          <a:lstStyle/>
          <a:p>
            <a:pPr marL="0" lvl="1" indent="-400050">
              <a:buNone/>
            </a:pPr>
            <a:r>
              <a:rPr lang="en-US" sz="2800" cap="all" dirty="0" smtClean="0"/>
              <a:t>M</a:t>
            </a:r>
            <a:r>
              <a:rPr lang="en-US" sz="2800" dirty="0" smtClean="0"/>
              <a:t>otivation </a:t>
            </a:r>
            <a:r>
              <a:rPr lang="en-US" sz="2800" dirty="0"/>
              <a:t>and the Pursuit of </a:t>
            </a:r>
            <a:r>
              <a:rPr lang="en-US" sz="2800" dirty="0" smtClean="0"/>
              <a:t>Goals Research</a:t>
            </a:r>
          </a:p>
          <a:p>
            <a:pPr>
              <a:lnSpc>
                <a:spcPct val="100000"/>
              </a:lnSpc>
              <a:spcBef>
                <a:spcPts val="0"/>
              </a:spcBef>
              <a:buClr>
                <a:schemeClr val="tx1"/>
              </a:buClr>
              <a:buSzPct val="120000"/>
            </a:pPr>
            <a:r>
              <a:rPr lang="en-US" sz="2400" dirty="0" smtClean="0"/>
              <a:t>Goals that are the result of </a:t>
            </a:r>
            <a:r>
              <a:rPr lang="en-US" sz="2400" i="1" dirty="0" smtClean="0"/>
              <a:t>autonomous motivation, personally valued, realistic, </a:t>
            </a:r>
            <a:r>
              <a:rPr lang="en-US" sz="2400" dirty="0" smtClean="0"/>
              <a:t>and</a:t>
            </a:r>
            <a:r>
              <a:rPr lang="en-US" sz="2400" i="1" dirty="0" smtClean="0"/>
              <a:t> freely chosen </a:t>
            </a:r>
            <a:r>
              <a:rPr lang="en-US" sz="2400" dirty="0" smtClean="0"/>
              <a:t>better at raising subjective well-being</a:t>
            </a:r>
          </a:p>
          <a:p>
            <a:pPr marL="0" indent="0">
              <a:lnSpc>
                <a:spcPct val="100000"/>
              </a:lnSpc>
              <a:spcBef>
                <a:spcPts val="0"/>
              </a:spcBef>
              <a:buClr>
                <a:schemeClr val="tx1"/>
              </a:buClr>
              <a:buSzPct val="120000"/>
              <a:buNone/>
            </a:pPr>
            <a:endParaRPr lang="en-US" sz="2400" dirty="0" smtClean="0"/>
          </a:p>
          <a:p>
            <a:pPr>
              <a:lnSpc>
                <a:spcPct val="100000"/>
              </a:lnSpc>
              <a:spcBef>
                <a:spcPts val="0"/>
              </a:spcBef>
              <a:buClr>
                <a:schemeClr val="tx1"/>
              </a:buClr>
              <a:buSzPct val="120000"/>
            </a:pPr>
            <a:r>
              <a:rPr lang="en-US" sz="2400" dirty="0" smtClean="0"/>
              <a:t>Pursuing </a:t>
            </a:r>
            <a:r>
              <a:rPr lang="en-US" sz="2400" i="1" dirty="0" smtClean="0"/>
              <a:t>meaningful</a:t>
            </a:r>
            <a:r>
              <a:rPr lang="en-US" sz="2400" dirty="0" smtClean="0"/>
              <a:t> goals more fulfilling </a:t>
            </a:r>
          </a:p>
          <a:p>
            <a:pPr>
              <a:lnSpc>
                <a:spcPct val="100000"/>
              </a:lnSpc>
              <a:spcBef>
                <a:spcPts val="0"/>
              </a:spcBef>
              <a:buClr>
                <a:schemeClr val="tx1"/>
              </a:buClr>
              <a:buSzPct val="120000"/>
            </a:pPr>
            <a:endParaRPr lang="en-US" sz="2400" dirty="0"/>
          </a:p>
          <a:p>
            <a:pPr>
              <a:lnSpc>
                <a:spcPct val="100000"/>
              </a:lnSpc>
              <a:spcBef>
                <a:spcPts val="0"/>
              </a:spcBef>
              <a:buClr>
                <a:schemeClr val="tx1"/>
              </a:buClr>
              <a:buSzPct val="120000"/>
            </a:pPr>
            <a:r>
              <a:rPr lang="en-US" sz="2400" dirty="0" smtClean="0"/>
              <a:t>Self-concordance (personality-goal fit): better fit between values and goals, more positive evaluation of goal, greater motivation, greater commitment to the goal, higher well-being</a:t>
            </a:r>
            <a:endParaRPr lang="en-US" sz="2400" dirty="0"/>
          </a:p>
          <a:p>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19550542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Positive Psychology and Motivation </a:t>
            </a:r>
            <a:endParaRPr lang="en-US" dirty="0"/>
          </a:p>
        </p:txBody>
      </p:sp>
      <p:sp>
        <p:nvSpPr>
          <p:cNvPr id="3" name="Content Placeholder 2"/>
          <p:cNvSpPr>
            <a:spLocks noGrp="1"/>
          </p:cNvSpPr>
          <p:nvPr>
            <p:ph idx="1"/>
          </p:nvPr>
        </p:nvSpPr>
        <p:spPr>
          <a:xfrm>
            <a:off x="609600" y="2015733"/>
            <a:ext cx="8153399" cy="3927867"/>
          </a:xfrm>
        </p:spPr>
        <p:txBody>
          <a:bodyPr>
            <a:normAutofit/>
          </a:bodyPr>
          <a:lstStyle/>
          <a:p>
            <a:pPr marL="0" lvl="1" indent="-400050">
              <a:buNone/>
            </a:pPr>
            <a:r>
              <a:rPr lang="en-US" sz="2800" cap="all" dirty="0" smtClean="0"/>
              <a:t>M</a:t>
            </a:r>
            <a:r>
              <a:rPr lang="en-US" sz="2800" dirty="0" smtClean="0"/>
              <a:t>otivation </a:t>
            </a:r>
            <a:r>
              <a:rPr lang="en-US" sz="2800" dirty="0"/>
              <a:t>and the Pursuit of </a:t>
            </a:r>
            <a:r>
              <a:rPr lang="en-US" sz="2800" dirty="0" smtClean="0"/>
              <a:t>Goals Research</a:t>
            </a:r>
          </a:p>
          <a:p>
            <a:pPr>
              <a:lnSpc>
                <a:spcPct val="100000"/>
              </a:lnSpc>
              <a:spcBef>
                <a:spcPts val="0"/>
              </a:spcBef>
              <a:buClr>
                <a:schemeClr val="tx1"/>
              </a:buClr>
              <a:buSzPct val="120000"/>
            </a:pPr>
            <a:r>
              <a:rPr lang="en-US" sz="2400" dirty="0" smtClean="0"/>
              <a:t>Well-being enhanced by seeking goals associated with </a:t>
            </a:r>
            <a:r>
              <a:rPr lang="en-US" sz="2400" i="1" dirty="0" smtClean="0"/>
              <a:t>positive relationships with others</a:t>
            </a:r>
          </a:p>
          <a:p>
            <a:pPr>
              <a:lnSpc>
                <a:spcPct val="100000"/>
              </a:lnSpc>
              <a:spcBef>
                <a:spcPts val="0"/>
              </a:spcBef>
              <a:buClr>
                <a:schemeClr val="tx1"/>
              </a:buClr>
              <a:buSzPct val="120000"/>
            </a:pPr>
            <a:endParaRPr lang="en-US" sz="2400" i="1" dirty="0"/>
          </a:p>
          <a:p>
            <a:pPr>
              <a:lnSpc>
                <a:spcPct val="100000"/>
              </a:lnSpc>
              <a:spcBef>
                <a:spcPts val="0"/>
              </a:spcBef>
              <a:buClr>
                <a:schemeClr val="tx1"/>
              </a:buClr>
              <a:buSzPct val="120000"/>
            </a:pPr>
            <a:r>
              <a:rPr lang="en-US" sz="2400" dirty="0"/>
              <a:t>Pursuing goals admired in one’s culture can lead to greater social </a:t>
            </a:r>
            <a:r>
              <a:rPr lang="en-US" sz="2400" dirty="0" smtClean="0"/>
              <a:t>rewards</a:t>
            </a:r>
          </a:p>
          <a:p>
            <a:pPr>
              <a:lnSpc>
                <a:spcPct val="100000"/>
              </a:lnSpc>
              <a:spcBef>
                <a:spcPts val="0"/>
              </a:spcBef>
              <a:buClr>
                <a:schemeClr val="tx1"/>
              </a:buClr>
              <a:buSzPct val="120000"/>
            </a:pPr>
            <a:endParaRPr lang="en-US" sz="2400" dirty="0"/>
          </a:p>
          <a:p>
            <a:pPr>
              <a:lnSpc>
                <a:spcPct val="100000"/>
              </a:lnSpc>
              <a:spcBef>
                <a:spcPts val="0"/>
              </a:spcBef>
              <a:buClr>
                <a:schemeClr val="tx1"/>
              </a:buClr>
              <a:buSzPct val="120000"/>
            </a:pPr>
            <a:r>
              <a:rPr lang="en-US" sz="2400" dirty="0" smtClean="0"/>
              <a:t>Approach goals more likely to be related to subjective well-being</a:t>
            </a:r>
            <a:endParaRPr lang="en-US" sz="2400" dirty="0"/>
          </a:p>
          <a:p>
            <a:pPr>
              <a:lnSpc>
                <a:spcPct val="100000"/>
              </a:lnSpc>
              <a:spcBef>
                <a:spcPts val="0"/>
              </a:spcBef>
              <a:buClr>
                <a:schemeClr val="tx1"/>
              </a:buClr>
              <a:buSzPct val="120000"/>
            </a:pPr>
            <a:endParaRPr lang="en-US" sz="2400" i="1"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0854519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Positive Psychology and Motivation </a:t>
            </a:r>
            <a:endParaRPr lang="en-US" dirty="0"/>
          </a:p>
        </p:txBody>
      </p:sp>
      <p:sp>
        <p:nvSpPr>
          <p:cNvPr id="3" name="Content Placeholder 2"/>
          <p:cNvSpPr>
            <a:spLocks noGrp="1"/>
          </p:cNvSpPr>
          <p:nvPr>
            <p:ph idx="1"/>
          </p:nvPr>
        </p:nvSpPr>
        <p:spPr>
          <a:xfrm>
            <a:off x="487725" y="2015733"/>
            <a:ext cx="5989275" cy="3927867"/>
          </a:xfrm>
        </p:spPr>
        <p:txBody>
          <a:bodyPr>
            <a:normAutofit fontScale="47500" lnSpcReduction="20000"/>
          </a:bodyPr>
          <a:lstStyle/>
          <a:p>
            <a:pPr marL="0" lvl="2" indent="0">
              <a:buNone/>
            </a:pPr>
            <a:r>
              <a:rPr lang="en-US" sz="5500" cap="all" dirty="0" smtClean="0"/>
              <a:t>M</a:t>
            </a:r>
            <a:r>
              <a:rPr lang="en-US" sz="5500" dirty="0" smtClean="0"/>
              <a:t>otivation and the Pursuit of Goals</a:t>
            </a:r>
          </a:p>
          <a:p>
            <a:pPr>
              <a:lnSpc>
                <a:spcPct val="150000"/>
              </a:lnSpc>
              <a:buClr>
                <a:schemeClr val="tx1"/>
              </a:buClr>
              <a:buSzPct val="120000"/>
            </a:pPr>
            <a:r>
              <a:rPr lang="en-US" sz="5100" dirty="0"/>
              <a:t>Four strategies to foster goal </a:t>
            </a:r>
            <a:r>
              <a:rPr lang="en-US" sz="5100" dirty="0" smtClean="0"/>
              <a:t>attainment:</a:t>
            </a:r>
          </a:p>
          <a:p>
            <a:pPr lvl="1">
              <a:lnSpc>
                <a:spcPct val="150000"/>
              </a:lnSpc>
              <a:buClr>
                <a:schemeClr val="tx1"/>
              </a:buClr>
              <a:buSzPct val="120000"/>
            </a:pPr>
            <a:r>
              <a:rPr lang="en-US" sz="4700" dirty="0" smtClean="0"/>
              <a:t>Own your goal</a:t>
            </a:r>
          </a:p>
          <a:p>
            <a:pPr lvl="1">
              <a:lnSpc>
                <a:spcPct val="150000"/>
              </a:lnSpc>
              <a:buClr>
                <a:schemeClr val="tx1"/>
              </a:buClr>
              <a:buSzPct val="120000"/>
            </a:pPr>
            <a:r>
              <a:rPr lang="en-US" sz="4700" dirty="0" smtClean="0"/>
              <a:t>Make it fun</a:t>
            </a:r>
          </a:p>
          <a:p>
            <a:pPr lvl="1">
              <a:lnSpc>
                <a:spcPct val="150000"/>
              </a:lnSpc>
              <a:buClr>
                <a:schemeClr val="tx1"/>
              </a:buClr>
              <a:buSzPct val="120000"/>
            </a:pPr>
            <a:r>
              <a:rPr lang="en-US" sz="4700" dirty="0" smtClean="0"/>
              <a:t>Remember the big picture</a:t>
            </a:r>
          </a:p>
          <a:p>
            <a:pPr lvl="1">
              <a:lnSpc>
                <a:spcPct val="150000"/>
              </a:lnSpc>
              <a:buClr>
                <a:schemeClr val="tx1"/>
              </a:buClr>
              <a:buSzPct val="120000"/>
            </a:pPr>
            <a:r>
              <a:rPr lang="en-US" sz="4700" dirty="0" smtClean="0"/>
              <a:t>Keep a balance between abstract and concrete goals</a:t>
            </a:r>
            <a:endParaRPr lang="en-US" sz="8000" dirty="0" smtClean="0"/>
          </a:p>
          <a:p>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pic>
        <p:nvPicPr>
          <p:cNvPr id="4" name="Picture 3"/>
          <p:cNvPicPr>
            <a:picLocks noChangeAspect="1"/>
          </p:cNvPicPr>
          <p:nvPr/>
        </p:nvPicPr>
        <p:blipFill>
          <a:blip r:embed="rId3"/>
          <a:stretch>
            <a:fillRect/>
          </a:stretch>
        </p:blipFill>
        <p:spPr>
          <a:xfrm>
            <a:off x="6019800" y="3048000"/>
            <a:ext cx="2895600" cy="2247710"/>
          </a:xfrm>
          <a:prstGeom prst="rect">
            <a:avLst/>
          </a:prstGeom>
        </p:spPr>
      </p:pic>
    </p:spTree>
    <p:extLst>
      <p:ext uri="{BB962C8B-B14F-4D97-AF65-F5344CB8AC3E}">
        <p14:creationId xmlns:p14="http://schemas.microsoft.com/office/powerpoint/2010/main" val="2196282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58</a:t>
            </a:fld>
            <a:endParaRPr lang="en-US"/>
          </a:p>
        </p:txBody>
      </p:sp>
      <p:pic>
        <p:nvPicPr>
          <p:cNvPr id="4" name="Picture 3"/>
          <p:cNvPicPr>
            <a:picLocks noChangeAspect="1"/>
          </p:cNvPicPr>
          <p:nvPr/>
        </p:nvPicPr>
        <p:blipFill>
          <a:blip r:embed="rId2"/>
          <a:stretch>
            <a:fillRect/>
          </a:stretch>
        </p:blipFill>
        <p:spPr>
          <a:xfrm>
            <a:off x="2362200" y="798973"/>
            <a:ext cx="4336991" cy="5171628"/>
          </a:xfrm>
          <a:prstGeom prst="rect">
            <a:avLst/>
          </a:prstGeom>
        </p:spPr>
      </p:pic>
    </p:spTree>
    <p:extLst>
      <p:ext uri="{BB962C8B-B14F-4D97-AF65-F5344CB8AC3E}">
        <p14:creationId xmlns:p14="http://schemas.microsoft.com/office/powerpoint/2010/main" val="1530817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Positive Psychology and Motivation </a:t>
            </a:r>
            <a:endParaRPr lang="en-US" dirty="0"/>
          </a:p>
        </p:txBody>
      </p:sp>
      <p:sp>
        <p:nvSpPr>
          <p:cNvPr id="3" name="Content Placeholder 2"/>
          <p:cNvSpPr>
            <a:spLocks noGrp="1"/>
          </p:cNvSpPr>
          <p:nvPr>
            <p:ph idx="1"/>
          </p:nvPr>
        </p:nvSpPr>
        <p:spPr>
          <a:xfrm>
            <a:off x="762000" y="2015733"/>
            <a:ext cx="7620000" cy="3851667"/>
          </a:xfrm>
        </p:spPr>
        <p:txBody>
          <a:bodyPr>
            <a:normAutofit fontScale="47500" lnSpcReduction="20000"/>
          </a:bodyPr>
          <a:lstStyle/>
          <a:p>
            <a:pPr marL="0" lvl="2" indent="0">
              <a:buNone/>
            </a:pPr>
            <a:r>
              <a:rPr lang="en-US" sz="5100" cap="all" dirty="0"/>
              <a:t>M</a:t>
            </a:r>
            <a:r>
              <a:rPr lang="en-US" sz="5100" dirty="0"/>
              <a:t>otivation and the Pursuit of Goals: </a:t>
            </a:r>
            <a:r>
              <a:rPr lang="en-US" sz="5100" dirty="0" smtClean="0"/>
              <a:t>Striving and Well-Being </a:t>
            </a:r>
            <a:endParaRPr lang="en-US" sz="5100" dirty="0"/>
          </a:p>
          <a:p>
            <a:pPr>
              <a:lnSpc>
                <a:spcPct val="150000"/>
              </a:lnSpc>
              <a:buClr>
                <a:schemeClr val="tx1"/>
              </a:buClr>
              <a:buSzPct val="120000"/>
            </a:pPr>
            <a:r>
              <a:rPr lang="en-US" sz="5100" dirty="0" smtClean="0"/>
              <a:t>Personal Striving (groupings of smaller goals)</a:t>
            </a:r>
          </a:p>
          <a:p>
            <a:pPr>
              <a:lnSpc>
                <a:spcPct val="150000"/>
              </a:lnSpc>
              <a:buClr>
                <a:schemeClr val="tx1"/>
              </a:buClr>
              <a:buSzPct val="120000"/>
            </a:pPr>
            <a:r>
              <a:rPr lang="en-US" sz="5100" dirty="0" smtClean="0"/>
              <a:t>Extrinsic </a:t>
            </a:r>
            <a:r>
              <a:rPr lang="en-US" sz="5100" dirty="0"/>
              <a:t>strivings </a:t>
            </a:r>
            <a:r>
              <a:rPr lang="en-US" sz="5100" dirty="0" smtClean="0"/>
              <a:t>(for reward or for someone else)</a:t>
            </a:r>
            <a:endParaRPr lang="en-US" sz="5100" dirty="0"/>
          </a:p>
          <a:p>
            <a:pPr>
              <a:lnSpc>
                <a:spcPct val="150000"/>
              </a:lnSpc>
              <a:buClr>
                <a:schemeClr val="tx1"/>
              </a:buClr>
              <a:buSzPct val="120000"/>
            </a:pPr>
            <a:r>
              <a:rPr lang="en-US" sz="5100" dirty="0" err="1" smtClean="0"/>
              <a:t>Introjected</a:t>
            </a:r>
            <a:r>
              <a:rPr lang="en-US" sz="5100" dirty="0" smtClean="0"/>
              <a:t> </a:t>
            </a:r>
            <a:r>
              <a:rPr lang="en-US" sz="5100" dirty="0"/>
              <a:t>strivings </a:t>
            </a:r>
            <a:r>
              <a:rPr lang="en-US" sz="5100" dirty="0" smtClean="0"/>
              <a:t>(to avoid guilt)</a:t>
            </a:r>
            <a:endParaRPr lang="en-US" sz="5100" dirty="0"/>
          </a:p>
          <a:p>
            <a:pPr>
              <a:lnSpc>
                <a:spcPct val="150000"/>
              </a:lnSpc>
              <a:buClr>
                <a:schemeClr val="tx1"/>
              </a:buClr>
              <a:buSzPct val="120000"/>
            </a:pPr>
            <a:r>
              <a:rPr lang="en-US" sz="5100" dirty="0" smtClean="0"/>
              <a:t>Identified </a:t>
            </a:r>
            <a:r>
              <a:rPr lang="en-US" sz="5100" dirty="0"/>
              <a:t>strivings </a:t>
            </a:r>
            <a:r>
              <a:rPr lang="en-US" sz="5100" dirty="0" smtClean="0"/>
              <a:t>(goal someone else says is important)</a:t>
            </a:r>
            <a:endParaRPr lang="en-US" sz="5100" dirty="0"/>
          </a:p>
          <a:p>
            <a:pPr>
              <a:lnSpc>
                <a:spcPct val="150000"/>
              </a:lnSpc>
              <a:buClr>
                <a:schemeClr val="tx1"/>
              </a:buClr>
              <a:buSzPct val="120000"/>
            </a:pPr>
            <a:r>
              <a:rPr lang="en-US" sz="5100" dirty="0" smtClean="0"/>
              <a:t>Intrinsic strivings (personally meaningful)</a:t>
            </a:r>
            <a:r>
              <a:rPr lang="en-US" sz="3800" dirty="0" smtClean="0"/>
              <a:t> </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845665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838201" y="2015733"/>
            <a:ext cx="7772400" cy="3450613"/>
          </a:xfrm>
        </p:spPr>
        <p:txBody>
          <a:bodyPr>
            <a:normAutofit/>
          </a:bodyPr>
          <a:lstStyle/>
          <a:p>
            <a:pPr marL="0" indent="0">
              <a:buNone/>
            </a:pPr>
            <a:r>
              <a:rPr lang="en-US" sz="2600" dirty="0"/>
              <a:t>The Biology of Emotions:</a:t>
            </a:r>
            <a:r>
              <a:rPr lang="en-US" sz="2600" i="1" dirty="0"/>
              <a:t> </a:t>
            </a:r>
            <a:r>
              <a:rPr lang="en-US" sz="2600" dirty="0" smtClean="0"/>
              <a:t>The Genetics of Emotions </a:t>
            </a:r>
          </a:p>
          <a:p>
            <a:pPr>
              <a:lnSpc>
                <a:spcPct val="150000"/>
              </a:lnSpc>
              <a:buClr>
                <a:schemeClr val="tx1"/>
              </a:buClr>
              <a:buSzPct val="120000"/>
            </a:pPr>
            <a:r>
              <a:rPr lang="en-US" sz="2600" dirty="0" smtClean="0"/>
              <a:t>Genetic influence--30–50% (twin research)</a:t>
            </a:r>
          </a:p>
          <a:p>
            <a:pPr lvl="1">
              <a:lnSpc>
                <a:spcPct val="150000"/>
              </a:lnSpc>
              <a:buClr>
                <a:schemeClr val="tx1"/>
              </a:buClr>
              <a:buSzPct val="120000"/>
            </a:pPr>
            <a:r>
              <a:rPr lang="en-US" sz="2200" dirty="0" smtClean="0"/>
              <a:t>Positive Affect: 40% of variability due to genetics</a:t>
            </a:r>
          </a:p>
          <a:p>
            <a:pPr lvl="1">
              <a:lnSpc>
                <a:spcPct val="150000"/>
              </a:lnSpc>
              <a:buClr>
                <a:schemeClr val="tx1"/>
              </a:buClr>
              <a:buSzPct val="120000"/>
            </a:pPr>
            <a:r>
              <a:rPr lang="en-US" sz="2200" dirty="0" smtClean="0"/>
              <a:t>Negative Affect: 55% of variability due to genetics</a:t>
            </a:r>
          </a:p>
          <a:p>
            <a:pPr>
              <a:lnSpc>
                <a:spcPct val="150000"/>
              </a:lnSpc>
              <a:buClr>
                <a:schemeClr val="tx1"/>
              </a:buClr>
              <a:buSzPct val="120000"/>
            </a:pPr>
            <a:r>
              <a:rPr lang="en-US" sz="2600" dirty="0"/>
              <a:t>F</a:t>
            </a:r>
            <a:r>
              <a:rPr lang="en-US" sz="2600" dirty="0" smtClean="0"/>
              <a:t>amily </a:t>
            </a:r>
            <a:r>
              <a:rPr lang="en-US" sz="2600" dirty="0"/>
              <a:t>environment and learning </a:t>
            </a:r>
            <a:r>
              <a:rPr lang="en-US" sz="2600" dirty="0" smtClean="0"/>
              <a:t>can </a:t>
            </a:r>
            <a:r>
              <a:rPr lang="en-US" sz="2600" dirty="0"/>
              <a:t>impact </a:t>
            </a:r>
            <a:r>
              <a:rPr lang="en-US" sz="2600" dirty="0" smtClean="0"/>
              <a:t>well-being</a:t>
            </a:r>
          </a:p>
          <a:p>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7158100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Positive Psychology and Motivation </a:t>
            </a:r>
            <a:endParaRPr lang="en-US" dirty="0"/>
          </a:p>
        </p:txBody>
      </p:sp>
      <p:sp>
        <p:nvSpPr>
          <p:cNvPr id="3" name="Content Placeholder 2"/>
          <p:cNvSpPr>
            <a:spLocks noGrp="1"/>
          </p:cNvSpPr>
          <p:nvPr>
            <p:ph idx="1"/>
          </p:nvPr>
        </p:nvSpPr>
        <p:spPr>
          <a:xfrm>
            <a:off x="381001" y="2015733"/>
            <a:ext cx="8458200" cy="4004067"/>
          </a:xfrm>
        </p:spPr>
        <p:txBody>
          <a:bodyPr>
            <a:normAutofit/>
          </a:bodyPr>
          <a:lstStyle/>
          <a:p>
            <a:pPr marL="0" lvl="2" indent="0">
              <a:buNone/>
            </a:pPr>
            <a:r>
              <a:rPr lang="en-US" sz="3200" cap="all" dirty="0"/>
              <a:t>M</a:t>
            </a:r>
            <a:r>
              <a:rPr lang="en-US" sz="3200" dirty="0"/>
              <a:t>otivation and the Pursuit of Goals: Hope </a:t>
            </a:r>
            <a:r>
              <a:rPr lang="en-US" sz="3200" dirty="0" smtClean="0"/>
              <a:t>Theory</a:t>
            </a:r>
            <a:endParaRPr lang="en-US" sz="3200" dirty="0"/>
          </a:p>
          <a:p>
            <a:pPr>
              <a:lnSpc>
                <a:spcPct val="100000"/>
              </a:lnSpc>
              <a:spcBef>
                <a:spcPts val="0"/>
              </a:spcBef>
              <a:buClr>
                <a:schemeClr val="tx1"/>
              </a:buClr>
              <a:buSzPct val="120000"/>
            </a:pPr>
            <a:r>
              <a:rPr lang="en-US" sz="3000" dirty="0" smtClean="0"/>
              <a:t>Hope theory is a result of two processes</a:t>
            </a:r>
          </a:p>
          <a:p>
            <a:pPr lvl="1">
              <a:lnSpc>
                <a:spcPct val="100000"/>
              </a:lnSpc>
              <a:spcBef>
                <a:spcPts val="0"/>
              </a:spcBef>
              <a:buClr>
                <a:schemeClr val="tx1"/>
              </a:buClr>
              <a:buSzPct val="120000"/>
            </a:pPr>
            <a:r>
              <a:rPr lang="en-US" sz="3200" dirty="0" smtClean="0"/>
              <a:t> </a:t>
            </a:r>
            <a:r>
              <a:rPr lang="en-US" sz="2600" dirty="0" smtClean="0"/>
              <a:t>Pathways (believing one can find ways to achieve goal)</a:t>
            </a:r>
          </a:p>
          <a:p>
            <a:pPr lvl="1">
              <a:lnSpc>
                <a:spcPct val="100000"/>
              </a:lnSpc>
              <a:spcBef>
                <a:spcPts val="0"/>
              </a:spcBef>
              <a:buClr>
                <a:schemeClr val="tx1"/>
              </a:buClr>
              <a:buSzPct val="120000"/>
            </a:pPr>
            <a:r>
              <a:rPr lang="en-US" sz="2600" dirty="0" smtClean="0"/>
              <a:t>  Agency (believing one can become motivated enough to pursue those goals</a:t>
            </a:r>
          </a:p>
          <a:p>
            <a:pPr>
              <a:lnSpc>
                <a:spcPct val="100000"/>
              </a:lnSpc>
              <a:spcBef>
                <a:spcPts val="0"/>
              </a:spcBef>
              <a:buClr>
                <a:schemeClr val="tx1"/>
              </a:buClr>
              <a:buSzPct val="120000"/>
            </a:pPr>
            <a:r>
              <a:rPr lang="en-US" sz="2400" dirty="0" smtClean="0"/>
              <a:t>Hope for the future is the result of believing we can create both realistic plans and enough drive to reach important goals</a:t>
            </a:r>
          </a:p>
          <a:p>
            <a:pPr marL="0" indent="0">
              <a:lnSpc>
                <a:spcPct val="100000"/>
              </a:lnSpc>
              <a:spcBef>
                <a:spcPts val="0"/>
              </a:spcBef>
              <a:buClr>
                <a:schemeClr val="tx1"/>
              </a:buClr>
              <a:buSzPct val="120000"/>
              <a:buNone/>
            </a:pPr>
            <a:endParaRPr lang="en-US" sz="2400" dirty="0" smtClean="0"/>
          </a:p>
          <a:p>
            <a:pPr>
              <a:lnSpc>
                <a:spcPct val="100000"/>
              </a:lnSpc>
              <a:spcBef>
                <a:spcPts val="0"/>
              </a:spcBef>
              <a:buClr>
                <a:schemeClr val="tx1"/>
              </a:buClr>
              <a:buSzPct val="120000"/>
            </a:pPr>
            <a:r>
              <a:rPr lang="en-US" sz="2400" dirty="0" smtClean="0"/>
              <a:t>People </a:t>
            </a:r>
            <a:r>
              <a:rPr lang="en-US" sz="2400" dirty="0"/>
              <a:t>who are hopeful also tend to feel more positive emotions</a:t>
            </a:r>
          </a:p>
          <a:p>
            <a:pPr marL="457200" lvl="1" indent="0">
              <a:lnSpc>
                <a:spcPct val="100000"/>
              </a:lnSpc>
              <a:spcBef>
                <a:spcPts val="0"/>
              </a:spcBef>
              <a:buClr>
                <a:schemeClr val="accent1"/>
              </a:buClr>
              <a:buSzPct val="120000"/>
              <a:buNone/>
            </a:pPr>
            <a:endParaRPr lang="en-US"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9013506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Positive Psychology and Motivation </a:t>
            </a:r>
            <a:endParaRPr lang="en-US" dirty="0"/>
          </a:p>
        </p:txBody>
      </p:sp>
      <p:sp>
        <p:nvSpPr>
          <p:cNvPr id="3" name="Content Placeholder 2"/>
          <p:cNvSpPr>
            <a:spLocks noGrp="1"/>
          </p:cNvSpPr>
          <p:nvPr>
            <p:ph idx="1"/>
          </p:nvPr>
        </p:nvSpPr>
        <p:spPr>
          <a:xfrm>
            <a:off x="487725" y="2015733"/>
            <a:ext cx="8199075" cy="2632467"/>
          </a:xfrm>
        </p:spPr>
        <p:txBody>
          <a:bodyPr>
            <a:normAutofit fontScale="40000" lnSpcReduction="20000"/>
          </a:bodyPr>
          <a:lstStyle/>
          <a:p>
            <a:pPr marL="0" lvl="2" indent="0">
              <a:buNone/>
            </a:pPr>
            <a:r>
              <a:rPr lang="en-US" sz="4500" cap="all" dirty="0"/>
              <a:t>M</a:t>
            </a:r>
            <a:r>
              <a:rPr lang="en-US" sz="4500" dirty="0"/>
              <a:t>otivation and the Pursuit of Goals: </a:t>
            </a:r>
            <a:r>
              <a:rPr lang="en-US" sz="4500" dirty="0" smtClean="0"/>
              <a:t>Affective Forecasting</a:t>
            </a:r>
            <a:endParaRPr lang="en-US" sz="4500" dirty="0"/>
          </a:p>
          <a:p>
            <a:pPr>
              <a:lnSpc>
                <a:spcPct val="150000"/>
              </a:lnSpc>
              <a:buClr>
                <a:schemeClr val="tx1"/>
              </a:buClr>
              <a:buSzPct val="120000"/>
            </a:pPr>
            <a:r>
              <a:rPr lang="en-US" sz="4500" dirty="0"/>
              <a:t>Predicting how </a:t>
            </a:r>
            <a:r>
              <a:rPr lang="en-US" sz="4500" dirty="0" smtClean="0"/>
              <a:t>one </a:t>
            </a:r>
            <a:r>
              <a:rPr lang="en-US" sz="4500" dirty="0"/>
              <a:t>will feel </a:t>
            </a:r>
            <a:r>
              <a:rPr lang="en-US" sz="4500" dirty="0" smtClean="0"/>
              <a:t>upon achieving </a:t>
            </a:r>
            <a:r>
              <a:rPr lang="en-US" sz="4500" dirty="0"/>
              <a:t>goals</a:t>
            </a:r>
            <a:endParaRPr lang="en-US" sz="4500" dirty="0" smtClean="0"/>
          </a:p>
          <a:p>
            <a:pPr>
              <a:lnSpc>
                <a:spcPct val="150000"/>
              </a:lnSpc>
              <a:buClr>
                <a:schemeClr val="tx1"/>
              </a:buClr>
              <a:buSzPct val="120000"/>
            </a:pPr>
            <a:r>
              <a:rPr lang="en-US" sz="4500" dirty="0" smtClean="0"/>
              <a:t>People not </a:t>
            </a:r>
            <a:r>
              <a:rPr lang="en-US" sz="4500" dirty="0"/>
              <a:t>very good at affective </a:t>
            </a:r>
            <a:r>
              <a:rPr lang="en-US" sz="4500" dirty="0" smtClean="0"/>
              <a:t>forecasting</a:t>
            </a:r>
          </a:p>
          <a:p>
            <a:pPr>
              <a:lnSpc>
                <a:spcPct val="150000"/>
              </a:lnSpc>
              <a:buClr>
                <a:schemeClr val="tx1"/>
              </a:buClr>
              <a:buSzPct val="120000"/>
            </a:pPr>
            <a:r>
              <a:rPr lang="en-US" sz="4500" dirty="0" smtClean="0"/>
              <a:t>Asking others about what they felt after achieving goals a more accurate assessment</a:t>
            </a:r>
          </a:p>
          <a:p>
            <a:pPr>
              <a:lnSpc>
                <a:spcPct val="150000"/>
              </a:lnSpc>
              <a:buClr>
                <a:schemeClr val="tx1"/>
              </a:buClr>
              <a:buSzPct val="120000"/>
            </a:pPr>
            <a:r>
              <a:rPr lang="en-US" sz="4500" dirty="0" smtClean="0"/>
              <a:t>So, enjoy the journey to goal attainment!</a:t>
            </a:r>
            <a:endParaRPr lang="en-US" sz="4500" dirty="0"/>
          </a:p>
          <a:p>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pic>
        <p:nvPicPr>
          <p:cNvPr id="4" name="Picture 3"/>
          <p:cNvPicPr>
            <a:picLocks noChangeAspect="1"/>
          </p:cNvPicPr>
          <p:nvPr/>
        </p:nvPicPr>
        <p:blipFill>
          <a:blip r:embed="rId3"/>
          <a:stretch>
            <a:fillRect/>
          </a:stretch>
        </p:blipFill>
        <p:spPr>
          <a:xfrm>
            <a:off x="1283471" y="4648200"/>
            <a:ext cx="6324600" cy="2108200"/>
          </a:xfrm>
          <a:prstGeom prst="rect">
            <a:avLst/>
          </a:prstGeom>
        </p:spPr>
      </p:pic>
    </p:spTree>
    <p:extLst>
      <p:ext uri="{BB962C8B-B14F-4D97-AF65-F5344CB8AC3E}">
        <p14:creationId xmlns:p14="http://schemas.microsoft.com/office/powerpoint/2010/main" val="25354726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Well-Being </a:t>
            </a:r>
            <a:r>
              <a:rPr lang="en-US" b="1" dirty="0"/>
              <a:t>and Positive Emotion</a:t>
            </a:r>
            <a:endParaRPr lang="en-US" dirty="0"/>
          </a:p>
        </p:txBody>
      </p:sp>
      <p:sp>
        <p:nvSpPr>
          <p:cNvPr id="3" name="Content Placeholder 2"/>
          <p:cNvSpPr>
            <a:spLocks noGrp="1"/>
          </p:cNvSpPr>
          <p:nvPr>
            <p:ph idx="1"/>
          </p:nvPr>
        </p:nvSpPr>
        <p:spPr>
          <a:xfrm>
            <a:off x="457200" y="1981200"/>
            <a:ext cx="8229600" cy="4267200"/>
          </a:xfrm>
        </p:spPr>
        <p:txBody>
          <a:bodyPr>
            <a:noAutofit/>
          </a:bodyPr>
          <a:lstStyle/>
          <a:p>
            <a:pPr>
              <a:lnSpc>
                <a:spcPct val="100000"/>
              </a:lnSpc>
              <a:spcBef>
                <a:spcPts val="0"/>
              </a:spcBef>
              <a:buClr>
                <a:schemeClr val="tx1"/>
              </a:buClr>
              <a:buSzPct val="120000"/>
            </a:pPr>
            <a:r>
              <a:rPr lang="en-US" sz="3000" dirty="0" smtClean="0"/>
              <a:t>Fewer basic positive emotions: Ratio </a:t>
            </a:r>
            <a:r>
              <a:rPr lang="en-US" sz="3000" dirty="0"/>
              <a:t>of </a:t>
            </a:r>
            <a:r>
              <a:rPr lang="en-US" sz="3000" dirty="0" smtClean="0">
                <a:latin typeface="Times New Roman" panose="02020603050405020304" pitchFamily="18" charset="0"/>
                <a:cs typeface="Times New Roman" panose="02020603050405020304" pitchFamily="18" charset="0"/>
              </a:rPr>
              <a:t>1</a:t>
            </a:r>
            <a:r>
              <a:rPr lang="en-US" sz="3000" dirty="0" smtClean="0"/>
              <a:t>positive </a:t>
            </a:r>
            <a:r>
              <a:rPr lang="en-US" sz="3000" dirty="0"/>
              <a:t>to every </a:t>
            </a:r>
            <a:r>
              <a:rPr lang="en-US" sz="3000" dirty="0" smtClean="0"/>
              <a:t>3</a:t>
            </a:r>
            <a:r>
              <a:rPr lang="en-US" sz="2800" dirty="0" smtClean="0"/>
              <a:t>–</a:t>
            </a:r>
            <a:r>
              <a:rPr lang="en-US" sz="3000" dirty="0" smtClean="0"/>
              <a:t>4 </a:t>
            </a:r>
            <a:r>
              <a:rPr lang="en-US" sz="3000" dirty="0"/>
              <a:t>negative </a:t>
            </a:r>
            <a:r>
              <a:rPr lang="en-US" sz="3000" dirty="0" smtClean="0"/>
              <a:t>emotions</a:t>
            </a:r>
          </a:p>
          <a:p>
            <a:pPr marL="0" indent="0">
              <a:lnSpc>
                <a:spcPct val="100000"/>
              </a:lnSpc>
              <a:spcBef>
                <a:spcPts val="0"/>
              </a:spcBef>
              <a:buClr>
                <a:schemeClr val="tx1"/>
              </a:buClr>
              <a:buSzPct val="120000"/>
              <a:buNone/>
            </a:pPr>
            <a:endParaRPr lang="en-US" sz="1800" dirty="0" smtClean="0"/>
          </a:p>
          <a:p>
            <a:pPr>
              <a:lnSpc>
                <a:spcPct val="100000"/>
              </a:lnSpc>
              <a:spcBef>
                <a:spcPts val="0"/>
              </a:spcBef>
              <a:buClr>
                <a:schemeClr val="tx1"/>
              </a:buClr>
              <a:buSzPct val="120000"/>
            </a:pPr>
            <a:r>
              <a:rPr lang="en-US" sz="3000" dirty="0"/>
              <a:t>D</a:t>
            </a:r>
            <a:r>
              <a:rPr lang="en-US" sz="3000" dirty="0" smtClean="0"/>
              <a:t>irect </a:t>
            </a:r>
            <a:r>
              <a:rPr lang="en-US" sz="3000" dirty="0"/>
              <a:t>linkage between emotion and action </a:t>
            </a:r>
            <a:r>
              <a:rPr lang="en-US" sz="3000" dirty="0" smtClean="0"/>
              <a:t>absent in positive emotions</a:t>
            </a:r>
          </a:p>
          <a:p>
            <a:pPr lvl="1">
              <a:lnSpc>
                <a:spcPct val="100000"/>
              </a:lnSpc>
              <a:spcBef>
                <a:spcPts val="0"/>
              </a:spcBef>
              <a:buClr>
                <a:schemeClr val="tx1"/>
              </a:buClr>
              <a:buSzPct val="120000"/>
            </a:pPr>
            <a:r>
              <a:rPr lang="en-US" sz="2600" dirty="0"/>
              <a:t>e</a:t>
            </a:r>
            <a:r>
              <a:rPr lang="en-US" sz="2600" dirty="0" smtClean="0"/>
              <a:t>.g., fight or flight when negative emotion fear</a:t>
            </a:r>
          </a:p>
          <a:p>
            <a:pPr marL="0" indent="0">
              <a:lnSpc>
                <a:spcPct val="100000"/>
              </a:lnSpc>
              <a:spcBef>
                <a:spcPts val="0"/>
              </a:spcBef>
              <a:buClr>
                <a:schemeClr val="tx1"/>
              </a:buClr>
              <a:buSzPct val="120000"/>
              <a:buNone/>
            </a:pPr>
            <a:endParaRPr lang="en-US" sz="1800" dirty="0" smtClean="0"/>
          </a:p>
          <a:p>
            <a:pPr>
              <a:lnSpc>
                <a:spcPct val="100000"/>
              </a:lnSpc>
              <a:spcBef>
                <a:spcPts val="0"/>
              </a:spcBef>
              <a:buClr>
                <a:schemeClr val="tx1"/>
              </a:buClr>
              <a:buSzPct val="120000"/>
            </a:pPr>
            <a:r>
              <a:rPr lang="en-US" sz="3000" dirty="0" smtClean="0"/>
              <a:t>Positive emotions </a:t>
            </a:r>
            <a:r>
              <a:rPr lang="en-US" sz="3000" dirty="0"/>
              <a:t>make us feel good after all of the dangers have been taken care of</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2194414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lgn="ctr"/>
            <a:r>
              <a:rPr lang="en-US" altLang="en-US" smtClean="0"/>
              <a:t>The Study of Positive Emotions</a:t>
            </a:r>
          </a:p>
        </p:txBody>
      </p:sp>
      <p:sp>
        <p:nvSpPr>
          <p:cNvPr id="18435" name="Content Placeholder 2"/>
          <p:cNvSpPr>
            <a:spLocks noGrp="1"/>
          </p:cNvSpPr>
          <p:nvPr>
            <p:ph idx="1"/>
          </p:nvPr>
        </p:nvSpPr>
        <p:spPr>
          <a:xfrm>
            <a:off x="457200" y="2057400"/>
            <a:ext cx="6019800" cy="3768725"/>
          </a:xfrm>
        </p:spPr>
        <p:txBody>
          <a:bodyPr>
            <a:normAutofit fontScale="85000" lnSpcReduction="20000"/>
          </a:bodyPr>
          <a:lstStyle/>
          <a:p>
            <a:pPr>
              <a:buFont typeface="Wingdings" panose="05000000000000000000" pitchFamily="2" charset="2"/>
              <a:buChar char="v"/>
            </a:pPr>
            <a:r>
              <a:rPr lang="en-US" altLang="en-US" sz="3200" b="1" dirty="0" smtClean="0"/>
              <a:t>Alice </a:t>
            </a:r>
            <a:r>
              <a:rPr lang="en-US" altLang="en-US" sz="3200" b="1" dirty="0" err="1" smtClean="0"/>
              <a:t>Isen</a:t>
            </a:r>
            <a:r>
              <a:rPr lang="en-US" altLang="en-US" sz="3200" b="1" dirty="0" smtClean="0"/>
              <a:t>, </a:t>
            </a:r>
            <a:r>
              <a:rPr lang="en-US" altLang="en-US" sz="3200" dirty="0" smtClean="0"/>
              <a:t>Cornell University</a:t>
            </a:r>
          </a:p>
          <a:p>
            <a:pPr>
              <a:buFont typeface="Wingdings" panose="05000000000000000000" pitchFamily="2" charset="2"/>
              <a:buNone/>
            </a:pPr>
            <a:endParaRPr lang="en-US" altLang="en-US" sz="1800" dirty="0" smtClean="0"/>
          </a:p>
          <a:p>
            <a:pPr lvl="1">
              <a:buFont typeface="Wingdings" panose="05000000000000000000" pitchFamily="2" charset="2"/>
              <a:buChar char="v"/>
            </a:pPr>
            <a:r>
              <a:rPr lang="en-US" altLang="en-US" sz="3200" dirty="0" smtClean="0"/>
              <a:t>When experiencing mild positive emotions, people are more likely to:</a:t>
            </a:r>
          </a:p>
          <a:p>
            <a:pPr>
              <a:buFont typeface="Wingdings" panose="05000000000000000000" pitchFamily="2" charset="2"/>
              <a:buNone/>
            </a:pPr>
            <a:r>
              <a:rPr lang="en-US" altLang="en-US" sz="2800" dirty="0" smtClean="0"/>
              <a:t>		- help others</a:t>
            </a:r>
          </a:p>
          <a:p>
            <a:pPr>
              <a:buFont typeface="Wingdings" panose="05000000000000000000" pitchFamily="2" charset="2"/>
              <a:buNone/>
            </a:pPr>
            <a:r>
              <a:rPr lang="en-US" altLang="en-US" sz="2800" dirty="0" smtClean="0"/>
              <a:t>		- be flexible in their thinking</a:t>
            </a:r>
          </a:p>
          <a:p>
            <a:pPr>
              <a:buFont typeface="Wingdings" panose="05000000000000000000" pitchFamily="2" charset="2"/>
              <a:buNone/>
            </a:pPr>
            <a:r>
              <a:rPr lang="en-US" altLang="en-US" sz="2800" dirty="0" smtClean="0"/>
              <a:t>		- better problem-solve</a:t>
            </a:r>
          </a:p>
          <a:p>
            <a:pPr>
              <a:buFont typeface="Wingdings" panose="05000000000000000000" pitchFamily="2" charset="2"/>
              <a:buNone/>
            </a:pPr>
            <a:r>
              <a:rPr lang="en-US" altLang="en-US" sz="2800" dirty="0" smtClean="0"/>
              <a:t>		- more willing to exhibit self-control</a:t>
            </a:r>
          </a:p>
        </p:txBody>
      </p:sp>
      <p:sp>
        <p:nvSpPr>
          <p:cNvPr id="4" name="Footer Placeholder 3"/>
          <p:cNvSpPr>
            <a:spLocks noGrp="1"/>
          </p:cNvSpPr>
          <p:nvPr>
            <p:ph type="ftr" sz="quarter" idx="11"/>
          </p:nvPr>
        </p:nvSpPr>
        <p:spPr>
          <a:xfrm>
            <a:off x="2895600" y="6248400"/>
            <a:ext cx="3124200" cy="457200"/>
          </a:xfrm>
        </p:spPr>
        <p:txBody>
          <a:bodyPr/>
          <a:lstStyle/>
          <a:p>
            <a:pPr>
              <a:defRPr/>
            </a:pPr>
            <a:r>
              <a:rPr lang="en-US" altLang="en-US" smtClean="0"/>
              <a:t>Positive Psychology: The Scientific and Practical Explorations of Human Strengths © 2010 SAGE</a:t>
            </a:r>
            <a:endParaRPr lang="en-US" altLang="en-US"/>
          </a:p>
        </p:txBody>
      </p:sp>
      <p:pic>
        <p:nvPicPr>
          <p:cNvPr id="1843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886200"/>
            <a:ext cx="241935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2210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lgn="ctr"/>
            <a:r>
              <a:rPr lang="en-US" altLang="en-US" smtClean="0"/>
              <a:t>The Study of Positive Emotions</a:t>
            </a:r>
          </a:p>
        </p:txBody>
      </p:sp>
      <p:sp>
        <p:nvSpPr>
          <p:cNvPr id="9219" name="Content Placeholder 2"/>
          <p:cNvSpPr>
            <a:spLocks noGrp="1"/>
          </p:cNvSpPr>
          <p:nvPr>
            <p:ph idx="1"/>
          </p:nvPr>
        </p:nvSpPr>
        <p:spPr>
          <a:xfrm>
            <a:off x="190500" y="1811338"/>
            <a:ext cx="5652634" cy="3997325"/>
          </a:xfrm>
        </p:spPr>
        <p:txBody>
          <a:bodyPr>
            <a:normAutofit fontScale="92500" lnSpcReduction="20000"/>
          </a:bodyPr>
          <a:lstStyle/>
          <a:p>
            <a:pPr>
              <a:buFont typeface="Wingdings" panose="05000000000000000000" pitchFamily="2" charset="2"/>
              <a:buNone/>
              <a:defRPr/>
            </a:pPr>
            <a:endParaRPr lang="en-US" altLang="en-US" sz="3200" dirty="0" smtClean="0"/>
          </a:p>
          <a:p>
            <a:pPr>
              <a:buFont typeface="Wingdings" panose="05000000000000000000" pitchFamily="2" charset="2"/>
              <a:buNone/>
              <a:defRPr/>
            </a:pPr>
            <a:r>
              <a:rPr lang="en-US" altLang="en-US" sz="3200" dirty="0" smtClean="0"/>
              <a:t>Examples of research:</a:t>
            </a:r>
          </a:p>
          <a:p>
            <a:pPr>
              <a:buFont typeface="Wingdings" panose="05000000000000000000" pitchFamily="2" charset="2"/>
              <a:buChar char="v"/>
              <a:defRPr/>
            </a:pPr>
            <a:r>
              <a:rPr lang="en-US" altLang="en-US" sz="3200" dirty="0" smtClean="0"/>
              <a:t>Coins in pay phones…help others </a:t>
            </a:r>
            <a:r>
              <a:rPr lang="en-US" altLang="en-US" sz="2400" dirty="0" smtClean="0"/>
              <a:t>(</a:t>
            </a:r>
            <a:r>
              <a:rPr lang="en-US" altLang="en-US" sz="2400" dirty="0" err="1" smtClean="0"/>
              <a:t>Isen</a:t>
            </a:r>
            <a:r>
              <a:rPr lang="en-US" altLang="en-US" sz="2400" dirty="0" smtClean="0"/>
              <a:t>, 1970)</a:t>
            </a:r>
          </a:p>
          <a:p>
            <a:pPr marL="0" indent="0">
              <a:buFont typeface="Wingdings" panose="05000000000000000000" pitchFamily="2" charset="2"/>
              <a:buNone/>
              <a:defRPr/>
            </a:pPr>
            <a:endParaRPr lang="en-US" altLang="en-US" sz="1000" dirty="0" smtClean="0"/>
          </a:p>
          <a:p>
            <a:pPr>
              <a:buFont typeface="Wingdings" panose="05000000000000000000" pitchFamily="2" charset="2"/>
              <a:buChar char="v"/>
              <a:defRPr/>
            </a:pPr>
            <a:r>
              <a:rPr lang="en-US" altLang="en-US" sz="3200" dirty="0"/>
              <a:t>C</a:t>
            </a:r>
            <a:r>
              <a:rPr lang="en-US" altLang="en-US" sz="3200" dirty="0" smtClean="0"/>
              <a:t>andies &amp; physicians </a:t>
            </a:r>
            <a:r>
              <a:rPr lang="en-US" altLang="en-US" sz="2400" dirty="0" smtClean="0"/>
              <a:t>(Estrada, </a:t>
            </a:r>
            <a:r>
              <a:rPr lang="en-US" altLang="en-US" sz="2400" dirty="0" err="1" smtClean="0"/>
              <a:t>Isen</a:t>
            </a:r>
            <a:r>
              <a:rPr lang="en-US" altLang="en-US" sz="2400" dirty="0" smtClean="0"/>
              <a:t>, &amp; Young, 1997)</a:t>
            </a:r>
          </a:p>
          <a:p>
            <a:pPr lvl="1">
              <a:buFont typeface="Wingdings" panose="05000000000000000000" pitchFamily="2" charset="2"/>
              <a:buChar char="v"/>
              <a:defRPr/>
            </a:pPr>
            <a:r>
              <a:rPr lang="en-US" altLang="en-US" sz="2000" dirty="0" smtClean="0"/>
              <a:t>Superior reasoning and decision making</a:t>
            </a:r>
          </a:p>
          <a:p>
            <a:pPr>
              <a:buFont typeface="Wingdings" panose="05000000000000000000" pitchFamily="2" charset="2"/>
              <a:buChar char="v"/>
              <a:defRPr/>
            </a:pPr>
            <a:endParaRPr lang="en-US" altLang="en-US" sz="1000" dirty="0"/>
          </a:p>
          <a:p>
            <a:pPr>
              <a:buFont typeface="Wingdings" panose="05000000000000000000" pitchFamily="2" charset="2"/>
              <a:buNone/>
              <a:defRPr/>
            </a:pPr>
            <a:endParaRPr lang="en-US" altLang="en-US" sz="3200" dirty="0" smtClean="0"/>
          </a:p>
          <a:p>
            <a:pPr>
              <a:buFont typeface="Wingdings" panose="05000000000000000000" pitchFamily="2" charset="2"/>
              <a:buChar char="v"/>
              <a:defRPr/>
            </a:pPr>
            <a:endParaRPr lang="en-US" altLang="en-US" sz="2400" dirty="0" smtClean="0"/>
          </a:p>
          <a:p>
            <a:pPr>
              <a:buFont typeface="Wingdings" panose="05000000000000000000" pitchFamily="2" charset="2"/>
              <a:buChar char="v"/>
              <a:defRPr/>
            </a:pPr>
            <a:endParaRPr lang="en-US" altLang="en-US" sz="2400" dirty="0" smtClean="0"/>
          </a:p>
        </p:txBody>
      </p:sp>
      <p:sp>
        <p:nvSpPr>
          <p:cNvPr id="4" name="Footer Placeholder 3"/>
          <p:cNvSpPr>
            <a:spLocks noGrp="1"/>
          </p:cNvSpPr>
          <p:nvPr>
            <p:ph type="ftr" sz="quarter" idx="11"/>
          </p:nvPr>
        </p:nvSpPr>
        <p:spPr>
          <a:xfrm>
            <a:off x="2895600" y="6248400"/>
            <a:ext cx="3124200" cy="457200"/>
          </a:xfrm>
        </p:spPr>
        <p:txBody>
          <a:bodyPr/>
          <a:lstStyle/>
          <a:p>
            <a:pPr>
              <a:defRPr/>
            </a:pPr>
            <a:r>
              <a:rPr lang="en-US" altLang="en-US" smtClean="0"/>
              <a:t>Positive Psychology: The Scientific and Practical Explorations of Human Strengths © 2010 SAGE</a:t>
            </a:r>
            <a:endParaRPr lang="en-US" altLang="en-US"/>
          </a:p>
        </p:txBody>
      </p:sp>
      <p:pic>
        <p:nvPicPr>
          <p:cNvPr id="20485" name="Picture 6" descr="https://sp.yimg.com/ib/th?id=HN.608021899005005664&amp;pid=15.1&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78564"/>
            <a:ext cx="2171700" cy="198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8" descr="The world is training your children to respond to treats, prais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060" y="4267200"/>
            <a:ext cx="20669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38507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Well-Being and Positive Emotion</a:t>
            </a:r>
            <a:endParaRPr lang="en-US" dirty="0"/>
          </a:p>
        </p:txBody>
      </p:sp>
      <p:sp>
        <p:nvSpPr>
          <p:cNvPr id="3" name="Content Placeholder 2"/>
          <p:cNvSpPr>
            <a:spLocks noGrp="1"/>
          </p:cNvSpPr>
          <p:nvPr>
            <p:ph idx="1"/>
          </p:nvPr>
        </p:nvSpPr>
        <p:spPr>
          <a:xfrm>
            <a:off x="609600" y="2015733"/>
            <a:ext cx="7772399" cy="3450613"/>
          </a:xfrm>
        </p:spPr>
        <p:txBody>
          <a:bodyPr>
            <a:normAutofit lnSpcReduction="10000"/>
          </a:bodyPr>
          <a:lstStyle/>
          <a:p>
            <a:pPr marL="457200" lvl="1" indent="0">
              <a:buNone/>
            </a:pPr>
            <a:r>
              <a:rPr lang="en-US" sz="2400" dirty="0"/>
              <a:t>The Broaden and Build Model</a:t>
            </a:r>
          </a:p>
          <a:p>
            <a:pPr lvl="1"/>
            <a:r>
              <a:rPr lang="en-US" altLang="en-US" sz="2200" dirty="0" smtClean="0"/>
              <a:t>Positive </a:t>
            </a:r>
            <a:r>
              <a:rPr lang="en-US" altLang="en-US" sz="2200" dirty="0"/>
              <a:t>emotions broaden intellectual, physical and social resources</a:t>
            </a:r>
          </a:p>
          <a:p>
            <a:pPr lvl="1"/>
            <a:r>
              <a:rPr lang="en-US" altLang="en-US" sz="2200" dirty="0"/>
              <a:t>When in a positive mood, people like us better, and friendship, love, and coalitions are more likely to be established</a:t>
            </a:r>
          </a:p>
          <a:p>
            <a:pPr lvl="1"/>
            <a:r>
              <a:rPr lang="en-US" altLang="en-US" sz="2200" dirty="0"/>
              <a:t>And, our mental set is expansive, tolerant, and creative; open to new ideas and new experience</a:t>
            </a:r>
          </a:p>
          <a:p>
            <a:endParaRPr lang="en-US" dirty="0"/>
          </a:p>
        </p:txBody>
      </p:sp>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949407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035" y="798973"/>
            <a:ext cx="6571343" cy="1049235"/>
          </a:xfrm>
        </p:spPr>
        <p:txBody>
          <a:bodyPr>
            <a:normAutofit/>
          </a:bodyPr>
          <a:lstStyle/>
          <a:p>
            <a:r>
              <a:rPr lang="en-US" b="1" dirty="0" smtClean="0"/>
              <a:t>Well-Being </a:t>
            </a:r>
            <a:r>
              <a:rPr lang="en-US" b="1" dirty="0"/>
              <a:t>and Positive Emotion</a:t>
            </a:r>
            <a:endParaRPr lang="en-US" dirty="0"/>
          </a:p>
        </p:txBody>
      </p:sp>
      <p:sp>
        <p:nvSpPr>
          <p:cNvPr id="3" name="Content Placeholder 2"/>
          <p:cNvSpPr>
            <a:spLocks noGrp="1"/>
          </p:cNvSpPr>
          <p:nvPr>
            <p:ph idx="1"/>
          </p:nvPr>
        </p:nvSpPr>
        <p:spPr>
          <a:xfrm>
            <a:off x="457200" y="1981200"/>
            <a:ext cx="8229600" cy="4375150"/>
          </a:xfrm>
        </p:spPr>
        <p:txBody>
          <a:bodyPr>
            <a:normAutofit fontScale="77500" lnSpcReduction="20000"/>
          </a:bodyPr>
          <a:lstStyle/>
          <a:p>
            <a:pPr marL="0" indent="0">
              <a:buNone/>
            </a:pPr>
            <a:r>
              <a:rPr lang="en-US" sz="3600" dirty="0"/>
              <a:t>The </a:t>
            </a:r>
            <a:r>
              <a:rPr lang="en-US" sz="3600" dirty="0" smtClean="0"/>
              <a:t>Broaden and Build Model</a:t>
            </a:r>
            <a:endParaRPr lang="en-US" sz="3600" dirty="0"/>
          </a:p>
          <a:p>
            <a:pPr>
              <a:lnSpc>
                <a:spcPct val="150000"/>
              </a:lnSpc>
              <a:buClr>
                <a:schemeClr val="tx1"/>
              </a:buClr>
              <a:buSzPct val="120000"/>
            </a:pPr>
            <a:r>
              <a:rPr lang="en-US" sz="3100" dirty="0" smtClean="0"/>
              <a:t>Positive emotions give us</a:t>
            </a:r>
          </a:p>
          <a:p>
            <a:pPr lvl="1">
              <a:lnSpc>
                <a:spcPct val="150000"/>
              </a:lnSpc>
              <a:buClr>
                <a:schemeClr val="tx1"/>
              </a:buClr>
              <a:buSzPct val="120000"/>
            </a:pPr>
            <a:r>
              <a:rPr lang="en-US" sz="3100" dirty="0" smtClean="0"/>
              <a:t>nonspecific action </a:t>
            </a:r>
            <a:r>
              <a:rPr lang="en-US" sz="3100" dirty="0"/>
              <a:t>tendencies that </a:t>
            </a:r>
            <a:r>
              <a:rPr lang="en-US" sz="3100" dirty="0" smtClean="0"/>
              <a:t>lead </a:t>
            </a:r>
            <a:r>
              <a:rPr lang="en-US" sz="3100" dirty="0"/>
              <a:t>to new adaptive </a:t>
            </a:r>
            <a:r>
              <a:rPr lang="en-US" sz="3100" dirty="0" smtClean="0"/>
              <a:t>behavior</a:t>
            </a:r>
          </a:p>
          <a:p>
            <a:pPr lvl="1">
              <a:lnSpc>
                <a:spcPct val="150000"/>
              </a:lnSpc>
              <a:buClr>
                <a:schemeClr val="tx1"/>
              </a:buClr>
              <a:buSzPct val="120000"/>
            </a:pPr>
            <a:r>
              <a:rPr lang="en-US" sz="3100" dirty="0" smtClean="0"/>
              <a:t>the spark </a:t>
            </a:r>
            <a:r>
              <a:rPr lang="en-US" sz="3100" dirty="0"/>
              <a:t>for changes in cognitive activity that </a:t>
            </a:r>
            <a:r>
              <a:rPr lang="en-US" sz="3100" dirty="0" smtClean="0"/>
              <a:t>lead </a:t>
            </a:r>
            <a:r>
              <a:rPr lang="en-US" sz="3100" dirty="0"/>
              <a:t>to newer </a:t>
            </a:r>
            <a:r>
              <a:rPr lang="en-US" sz="3100" i="1" dirty="0" smtClean="0"/>
              <a:t>thought-action tendencies</a:t>
            </a:r>
          </a:p>
          <a:p>
            <a:pPr lvl="1">
              <a:lnSpc>
                <a:spcPct val="150000"/>
              </a:lnSpc>
              <a:buClr>
                <a:schemeClr val="tx1"/>
              </a:buClr>
              <a:buSzPct val="120000"/>
            </a:pPr>
            <a:r>
              <a:rPr lang="en-US" sz="3100" dirty="0" smtClean="0"/>
              <a:t>broadening of </a:t>
            </a:r>
            <a:r>
              <a:rPr lang="en-US" sz="3100" dirty="0"/>
              <a:t>our available options to maximize our future resources</a:t>
            </a:r>
          </a:p>
          <a:p>
            <a:pPr marL="457200" lvl="1" indent="0">
              <a:lnSpc>
                <a:spcPct val="150000"/>
              </a:lnSpc>
              <a:buClr>
                <a:schemeClr val="accent1"/>
              </a:buClr>
              <a:buSzPct val="120000"/>
              <a:buNone/>
            </a:pPr>
            <a:endParaRPr lang="en-US" sz="2600"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30002316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a:p>
        </p:txBody>
      </p:sp>
      <p:pic>
        <p:nvPicPr>
          <p:cNvPr id="4" name="Picture 3"/>
          <p:cNvPicPr>
            <a:picLocks noChangeAspect="1"/>
          </p:cNvPicPr>
          <p:nvPr/>
        </p:nvPicPr>
        <p:blipFill>
          <a:blip r:embed="rId2"/>
          <a:stretch>
            <a:fillRect/>
          </a:stretch>
        </p:blipFill>
        <p:spPr>
          <a:xfrm>
            <a:off x="1676400" y="914400"/>
            <a:ext cx="5367338" cy="4950307"/>
          </a:xfrm>
          <a:prstGeom prst="rect">
            <a:avLst/>
          </a:prstGeom>
        </p:spPr>
      </p:pic>
    </p:spTree>
    <p:extLst>
      <p:ext uri="{BB962C8B-B14F-4D97-AF65-F5344CB8AC3E}">
        <p14:creationId xmlns:p14="http://schemas.microsoft.com/office/powerpoint/2010/main" val="3393940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dirty="0" smtClean="0"/>
              <a:t>Fredrickson’s Broaden and Build Theory</a:t>
            </a:r>
          </a:p>
        </p:txBody>
      </p:sp>
      <p:sp>
        <p:nvSpPr>
          <p:cNvPr id="23555" name="Content Placeholder 2"/>
          <p:cNvSpPr>
            <a:spLocks noGrp="1"/>
          </p:cNvSpPr>
          <p:nvPr>
            <p:ph idx="1"/>
          </p:nvPr>
        </p:nvSpPr>
        <p:spPr>
          <a:xfrm>
            <a:off x="457200" y="1853755"/>
            <a:ext cx="5029200" cy="4277170"/>
          </a:xfrm>
        </p:spPr>
        <p:txBody>
          <a:bodyPr>
            <a:normAutofit fontScale="92500" lnSpcReduction="20000"/>
          </a:bodyPr>
          <a:lstStyle/>
          <a:p>
            <a:r>
              <a:rPr lang="en-US" altLang="en-US" sz="2000" dirty="0" smtClean="0"/>
              <a:t>Positive Emotions</a:t>
            </a:r>
          </a:p>
          <a:p>
            <a:pPr lvl="1"/>
            <a:r>
              <a:rPr lang="en-US" altLang="en-US" sz="2000" dirty="0" smtClean="0"/>
              <a:t>Reduce arousal</a:t>
            </a:r>
          </a:p>
          <a:p>
            <a:pPr lvl="1"/>
            <a:r>
              <a:rPr lang="en-US" altLang="en-US" sz="2000" dirty="0" smtClean="0"/>
              <a:t>Broaden visual focus, thoughts and behavior</a:t>
            </a:r>
          </a:p>
          <a:p>
            <a:r>
              <a:rPr lang="en-US" altLang="en-US" sz="2000" dirty="0" smtClean="0"/>
              <a:t>Broadening</a:t>
            </a:r>
          </a:p>
          <a:p>
            <a:pPr lvl="1"/>
            <a:r>
              <a:rPr lang="en-US" altLang="en-US" sz="2000" dirty="0" smtClean="0"/>
              <a:t>Thinking becomes more creative, inclusive, flexible, and integrative</a:t>
            </a:r>
          </a:p>
          <a:p>
            <a:r>
              <a:rPr lang="en-US" altLang="en-US" sz="2000" dirty="0" smtClean="0"/>
              <a:t>By broadening attention and action, positive emotions can contribute to our creativity, physical health, relationships, and ability to acquire new information, as well as our psychological resilience</a:t>
            </a:r>
          </a:p>
          <a:p>
            <a:endParaRPr lang="en-US" altLang="en-US" dirty="0" smtClean="0"/>
          </a:p>
        </p:txBody>
      </p:sp>
      <p:sp>
        <p:nvSpPr>
          <p:cNvPr id="4" name="Footer Placeholder 3"/>
          <p:cNvSpPr>
            <a:spLocks noGrp="1"/>
          </p:cNvSpPr>
          <p:nvPr>
            <p:ph type="ftr" sz="quarter" idx="11"/>
          </p:nvPr>
        </p:nvSpPr>
        <p:spPr/>
        <p:txBody>
          <a:bodyPr/>
          <a:lstStyle/>
          <a:p>
            <a:pPr>
              <a:defRPr/>
            </a:pPr>
            <a:r>
              <a:rPr lang="en-US" altLang="en-US" smtClean="0"/>
              <a:t>Positive Psychology: The Scientific and Practical Explorations of Human Strengths © 2010 SAGE</a:t>
            </a:r>
            <a:endParaRPr lang="en-US" altLang="en-US"/>
          </a:p>
        </p:txBody>
      </p:sp>
      <p:pic>
        <p:nvPicPr>
          <p:cNvPr id="2355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362200"/>
            <a:ext cx="3363912"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45835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t>Positive Emotion and Creativity</a:t>
            </a:r>
          </a:p>
        </p:txBody>
      </p:sp>
      <p:sp>
        <p:nvSpPr>
          <p:cNvPr id="3" name="Content Placeholder 2"/>
          <p:cNvSpPr>
            <a:spLocks noGrp="1"/>
          </p:cNvSpPr>
          <p:nvPr>
            <p:ph idx="1"/>
          </p:nvPr>
        </p:nvSpPr>
        <p:spPr/>
        <p:txBody>
          <a:bodyPr>
            <a:normAutofit/>
          </a:bodyPr>
          <a:lstStyle/>
          <a:p>
            <a:pPr>
              <a:defRPr/>
            </a:pPr>
            <a:r>
              <a:rPr lang="en-US" dirty="0" smtClean="0"/>
              <a:t>Candleholder experiment with a twist</a:t>
            </a:r>
          </a:p>
          <a:p>
            <a:pPr>
              <a:defRPr/>
            </a:pPr>
            <a:r>
              <a:rPr lang="en-US" dirty="0" smtClean="0"/>
              <a:t>Before experiment, made </a:t>
            </a:r>
          </a:p>
          <a:p>
            <a:pPr marL="0" indent="0">
              <a:buFont typeface="Wingdings" panose="05000000000000000000" pitchFamily="2" charset="2"/>
              <a:buNone/>
              <a:defRPr/>
            </a:pPr>
            <a:r>
              <a:rPr lang="en-US" dirty="0"/>
              <a:t>t</a:t>
            </a:r>
            <a:r>
              <a:rPr lang="en-US" dirty="0" smtClean="0"/>
              <a:t>o feel a positive emotion</a:t>
            </a:r>
          </a:p>
          <a:p>
            <a:pPr marL="0" indent="0">
              <a:buFont typeface="Wingdings" panose="05000000000000000000" pitchFamily="2" charset="2"/>
              <a:buNone/>
              <a:defRPr/>
            </a:pPr>
            <a:r>
              <a:rPr lang="en-US" dirty="0" smtClean="0"/>
              <a:t>Positive emotion induced </a:t>
            </a:r>
          </a:p>
          <a:p>
            <a:pPr marL="0" indent="0">
              <a:buFont typeface="Wingdings" panose="05000000000000000000" pitchFamily="2" charset="2"/>
              <a:buNone/>
              <a:defRPr/>
            </a:pPr>
            <a:r>
              <a:rPr lang="en-US" dirty="0"/>
              <a:t>m</a:t>
            </a:r>
            <a:r>
              <a:rPr lang="en-US" dirty="0" smtClean="0"/>
              <a:t>akes you more likely to </a:t>
            </a:r>
          </a:p>
          <a:p>
            <a:pPr marL="0" indent="0">
              <a:buFont typeface="Wingdings" panose="05000000000000000000" pitchFamily="2" charset="2"/>
              <a:buNone/>
              <a:defRPr/>
            </a:pPr>
            <a:r>
              <a:rPr lang="en-US" dirty="0"/>
              <a:t>b</a:t>
            </a:r>
            <a:r>
              <a:rPr lang="en-US" dirty="0" smtClean="0"/>
              <a:t>e creative in completing</a:t>
            </a:r>
          </a:p>
          <a:p>
            <a:pPr marL="0" indent="0">
              <a:buFont typeface="Wingdings" panose="05000000000000000000" pitchFamily="2" charset="2"/>
              <a:buNone/>
              <a:defRPr/>
            </a:pPr>
            <a:r>
              <a:rPr lang="en-US" dirty="0" smtClean="0"/>
              <a:t>task.</a:t>
            </a:r>
          </a:p>
          <a:p>
            <a:pPr>
              <a:defRPr/>
            </a:pPr>
            <a:endParaRPr lang="en-US" dirty="0"/>
          </a:p>
        </p:txBody>
      </p:sp>
      <p:pic>
        <p:nvPicPr>
          <p:cNvPr id="2" name="IkMHZ7mchVo"/>
          <p:cNvPicPr>
            <a:picLocks noRot="1" noChangeAspect="1"/>
          </p:cNvPicPr>
          <p:nvPr>
            <a:videoFile r:link="rId1"/>
          </p:nvPr>
        </p:nvPicPr>
        <p:blipFill>
          <a:blip r:embed="rId3"/>
          <a:stretch>
            <a:fillRect/>
          </a:stretch>
        </p:blipFill>
        <p:spPr>
          <a:xfrm>
            <a:off x="5029200" y="2883789"/>
            <a:ext cx="3048000" cy="1714500"/>
          </a:xfrm>
          <a:prstGeom prst="rect">
            <a:avLst/>
          </a:prstGeom>
        </p:spPr>
      </p:pic>
    </p:spTree>
    <p:extLst>
      <p:ext uri="{BB962C8B-B14F-4D97-AF65-F5344CB8AC3E}">
        <p14:creationId xmlns:p14="http://schemas.microsoft.com/office/powerpoint/2010/main" val="3618284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487725" y="2015733"/>
            <a:ext cx="8275275" cy="3927867"/>
          </a:xfrm>
        </p:spPr>
        <p:txBody>
          <a:bodyPr>
            <a:normAutofit/>
          </a:bodyPr>
          <a:lstStyle/>
          <a:p>
            <a:pPr marL="0" indent="0">
              <a:lnSpc>
                <a:spcPct val="150000"/>
              </a:lnSpc>
              <a:spcBef>
                <a:spcPts val="0"/>
              </a:spcBef>
              <a:spcAft>
                <a:spcPts val="600"/>
              </a:spcAft>
              <a:buNone/>
            </a:pPr>
            <a:r>
              <a:rPr lang="en-US" sz="2400" dirty="0"/>
              <a:t>The Biology of Emotions:</a:t>
            </a:r>
            <a:r>
              <a:rPr lang="en-US" sz="2400" i="1" dirty="0"/>
              <a:t> </a:t>
            </a:r>
            <a:r>
              <a:rPr lang="en-US" sz="2400" dirty="0"/>
              <a:t>The </a:t>
            </a:r>
            <a:r>
              <a:rPr lang="en-US" sz="2400" dirty="0" smtClean="0"/>
              <a:t>Happiness </a:t>
            </a:r>
            <a:r>
              <a:rPr lang="en-US" sz="2400" dirty="0"/>
              <a:t>S</a:t>
            </a:r>
            <a:r>
              <a:rPr lang="en-US" sz="2400" dirty="0" smtClean="0"/>
              <a:t>et </a:t>
            </a:r>
            <a:r>
              <a:rPr lang="en-US" sz="2400" dirty="0"/>
              <a:t>P</a:t>
            </a:r>
            <a:r>
              <a:rPr lang="en-US" sz="2400" dirty="0" smtClean="0"/>
              <a:t>oint </a:t>
            </a:r>
          </a:p>
          <a:p>
            <a:pPr>
              <a:lnSpc>
                <a:spcPct val="150000"/>
              </a:lnSpc>
              <a:spcBef>
                <a:spcPts val="0"/>
              </a:spcBef>
              <a:spcAft>
                <a:spcPts val="600"/>
              </a:spcAft>
              <a:buClr>
                <a:schemeClr val="tx1"/>
              </a:buClr>
              <a:buSzPct val="120000"/>
            </a:pPr>
            <a:r>
              <a:rPr lang="en-US" sz="2400" dirty="0" smtClean="0"/>
              <a:t>Hereditability--most people have an average level of a set point</a:t>
            </a:r>
          </a:p>
          <a:p>
            <a:pPr>
              <a:lnSpc>
                <a:spcPct val="150000"/>
              </a:lnSpc>
              <a:spcBef>
                <a:spcPts val="0"/>
              </a:spcBef>
              <a:spcAft>
                <a:spcPts val="600"/>
              </a:spcAft>
              <a:buClr>
                <a:schemeClr val="tx1"/>
              </a:buClr>
              <a:buSzPct val="120000"/>
            </a:pPr>
            <a:r>
              <a:rPr lang="en-US" sz="2400" dirty="0"/>
              <a:t>E</a:t>
            </a:r>
            <a:r>
              <a:rPr lang="en-US" sz="2400" dirty="0" smtClean="0"/>
              <a:t>veryone </a:t>
            </a:r>
            <a:r>
              <a:rPr lang="en-US" sz="2400" dirty="0"/>
              <a:t>returns to an average or baseline level of </a:t>
            </a:r>
            <a:r>
              <a:rPr lang="en-US" sz="2400" dirty="0" smtClean="0"/>
              <a:t>well-being</a:t>
            </a:r>
          </a:p>
          <a:p>
            <a:pPr>
              <a:lnSpc>
                <a:spcPct val="150000"/>
              </a:lnSpc>
              <a:spcBef>
                <a:spcPts val="0"/>
              </a:spcBef>
              <a:spcAft>
                <a:spcPts val="600"/>
              </a:spcAft>
              <a:buClr>
                <a:schemeClr val="tx1"/>
              </a:buClr>
              <a:buSzPct val="120000"/>
            </a:pPr>
            <a:r>
              <a:rPr lang="en-US" sz="2400" dirty="0" smtClean="0"/>
              <a:t>Recent research does not support strong interpretation of set point…life satisfaction can change over time; 26 year </a:t>
            </a:r>
            <a:r>
              <a:rPr lang="en-US" sz="2400" dirty="0" err="1" smtClean="0"/>
              <a:t>longitutional</a:t>
            </a:r>
            <a:r>
              <a:rPr lang="en-US" sz="2400" dirty="0" smtClean="0"/>
              <a:t> study: we can increase our happiness over time</a:t>
            </a:r>
            <a:endParaRPr lang="en-US" sz="2400" dirty="0"/>
          </a:p>
          <a:p>
            <a:pPr lvl="1">
              <a:lnSpc>
                <a:spcPct val="150000"/>
              </a:lnSpc>
              <a:buClr>
                <a:schemeClr val="accent1"/>
              </a:buClr>
              <a:buSzPct val="120000"/>
            </a:pPr>
            <a:endParaRPr lang="en-US" sz="2400" dirty="0" smtClean="0"/>
          </a:p>
          <a:p>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40950501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101116" y="2016125"/>
            <a:ext cx="3256093" cy="3449638"/>
          </a:xfrm>
          <a:prstGeom prst="rect">
            <a:avLst/>
          </a:prstGeom>
        </p:spPr>
      </p:pic>
      <p:sp>
        <p:nvSpPr>
          <p:cNvPr id="4" name="Footer Placeholder 3"/>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18541879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Well-Being </a:t>
            </a:r>
            <a:r>
              <a:rPr lang="en-US" b="1" dirty="0"/>
              <a:t>and Positive Emotion</a:t>
            </a:r>
            <a:endParaRPr lang="en-US" dirty="0"/>
          </a:p>
        </p:txBody>
      </p:sp>
      <p:sp>
        <p:nvSpPr>
          <p:cNvPr id="3" name="Content Placeholder 2"/>
          <p:cNvSpPr>
            <a:spLocks noGrp="1"/>
          </p:cNvSpPr>
          <p:nvPr>
            <p:ph idx="1"/>
          </p:nvPr>
        </p:nvSpPr>
        <p:spPr>
          <a:xfrm>
            <a:off x="487725" y="2015733"/>
            <a:ext cx="8199075" cy="4232667"/>
          </a:xfrm>
        </p:spPr>
        <p:txBody>
          <a:bodyPr>
            <a:normAutofit lnSpcReduction="10000"/>
          </a:bodyPr>
          <a:lstStyle/>
          <a:p>
            <a:pPr marL="0" indent="0">
              <a:lnSpc>
                <a:spcPct val="100000"/>
              </a:lnSpc>
              <a:spcBef>
                <a:spcPts val="0"/>
              </a:spcBef>
              <a:buClr>
                <a:schemeClr val="accent1"/>
              </a:buClr>
              <a:buSzPct val="120000"/>
              <a:buNone/>
            </a:pPr>
            <a:r>
              <a:rPr lang="en-US" sz="3000" dirty="0"/>
              <a:t>The Broaden and Build </a:t>
            </a:r>
            <a:r>
              <a:rPr lang="en-US" sz="3000" dirty="0" smtClean="0"/>
              <a:t>Model:</a:t>
            </a:r>
            <a:endParaRPr lang="en-US" sz="3000" dirty="0"/>
          </a:p>
          <a:p>
            <a:pPr marL="0" indent="0">
              <a:lnSpc>
                <a:spcPct val="100000"/>
              </a:lnSpc>
              <a:spcBef>
                <a:spcPts val="0"/>
              </a:spcBef>
              <a:buClr>
                <a:schemeClr val="accent1"/>
              </a:buClr>
              <a:buSzPct val="120000"/>
              <a:buNone/>
            </a:pPr>
            <a:r>
              <a:rPr lang="en-US" sz="3000" dirty="0" smtClean="0"/>
              <a:t>Positive Emotions </a:t>
            </a:r>
            <a:r>
              <a:rPr lang="en-US" sz="3000" dirty="0"/>
              <a:t>as </a:t>
            </a:r>
            <a:r>
              <a:rPr lang="en-US" sz="3000" dirty="0" smtClean="0"/>
              <a:t>Antidotes </a:t>
            </a:r>
            <a:r>
              <a:rPr lang="en-US" sz="3000" dirty="0"/>
              <a:t>to S</a:t>
            </a:r>
            <a:r>
              <a:rPr lang="en-US" sz="3000" dirty="0" smtClean="0"/>
              <a:t>tress</a:t>
            </a:r>
          </a:p>
          <a:p>
            <a:pPr>
              <a:lnSpc>
                <a:spcPct val="100000"/>
              </a:lnSpc>
              <a:spcBef>
                <a:spcPts val="0"/>
              </a:spcBef>
              <a:buClr>
                <a:schemeClr val="tx1"/>
              </a:buClr>
              <a:buSzPct val="120000"/>
            </a:pPr>
            <a:endParaRPr lang="en-US" sz="2400" dirty="0" smtClean="0"/>
          </a:p>
          <a:p>
            <a:pPr>
              <a:lnSpc>
                <a:spcPct val="100000"/>
              </a:lnSpc>
              <a:spcBef>
                <a:spcPts val="0"/>
              </a:spcBef>
              <a:buClr>
                <a:schemeClr val="tx1"/>
              </a:buClr>
              <a:buSzPct val="120000"/>
            </a:pPr>
            <a:r>
              <a:rPr lang="en-US" sz="2400" dirty="0" smtClean="0"/>
              <a:t>Undoing hypothesis: positive emotions help both the body and the mind regain a sense of balance, flexibility, and equilibrium after the impact of negative emotions</a:t>
            </a:r>
          </a:p>
          <a:p>
            <a:pPr lvl="1">
              <a:lnSpc>
                <a:spcPct val="100000"/>
              </a:lnSpc>
              <a:spcBef>
                <a:spcPts val="0"/>
              </a:spcBef>
              <a:buClr>
                <a:schemeClr val="tx1"/>
              </a:buClr>
              <a:buSzPct val="120000"/>
            </a:pPr>
            <a:r>
              <a:rPr lang="en-US" sz="2000" dirty="0" smtClean="0"/>
              <a:t>e.g., laughing at self after mistake relieves tension and stress hormones</a:t>
            </a:r>
          </a:p>
          <a:p>
            <a:pPr>
              <a:lnSpc>
                <a:spcPct val="100000"/>
              </a:lnSpc>
              <a:spcBef>
                <a:spcPts val="0"/>
              </a:spcBef>
              <a:buClr>
                <a:schemeClr val="tx1"/>
              </a:buClr>
              <a:buSzPct val="120000"/>
            </a:pPr>
            <a:endParaRPr lang="en-US" sz="2400" dirty="0" smtClean="0"/>
          </a:p>
          <a:p>
            <a:pPr lvl="1">
              <a:lnSpc>
                <a:spcPct val="100000"/>
              </a:lnSpc>
              <a:spcBef>
                <a:spcPts val="0"/>
              </a:spcBef>
              <a:buClr>
                <a:schemeClr val="tx1"/>
              </a:buClr>
              <a:buSzPct val="120000"/>
            </a:pPr>
            <a:r>
              <a:rPr lang="en-US" sz="2000" dirty="0" smtClean="0"/>
              <a:t>Positive emotions help </a:t>
            </a:r>
            <a:r>
              <a:rPr lang="en-US" sz="2000" dirty="0"/>
              <a:t>shorten the aftereffects of stress reactions in a shorter period of </a:t>
            </a:r>
            <a:r>
              <a:rPr lang="en-US" sz="2000" dirty="0" smtClean="0"/>
              <a:t>time</a:t>
            </a:r>
          </a:p>
          <a:p>
            <a:pPr>
              <a:lnSpc>
                <a:spcPct val="100000"/>
              </a:lnSpc>
              <a:spcBef>
                <a:spcPts val="0"/>
              </a:spcBef>
              <a:buClr>
                <a:schemeClr val="tx1"/>
              </a:buClr>
              <a:buSzPct val="120000"/>
            </a:pPr>
            <a:r>
              <a:rPr lang="en-US" sz="2400" dirty="0"/>
              <a:t>B</a:t>
            </a:r>
            <a:r>
              <a:rPr lang="en-US" sz="2400" dirty="0" smtClean="0"/>
              <a:t>roaden </a:t>
            </a:r>
            <a:r>
              <a:rPr lang="en-US" sz="2400" dirty="0"/>
              <a:t>attention and build </a:t>
            </a:r>
            <a:r>
              <a:rPr lang="en-US" sz="2400" dirty="0" smtClean="0"/>
              <a:t>resources</a:t>
            </a:r>
          </a:p>
          <a:p>
            <a:pPr>
              <a:lnSpc>
                <a:spcPct val="100000"/>
              </a:lnSpc>
              <a:spcBef>
                <a:spcPts val="0"/>
              </a:spcBef>
              <a:buClr>
                <a:schemeClr val="tx1"/>
              </a:buClr>
              <a:buSzPct val="120000"/>
            </a:pPr>
            <a:r>
              <a:rPr lang="en-US" sz="2400" dirty="0" smtClean="0"/>
              <a:t>Note: Incorporating self-efficacy increases model’s predictions</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18941994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Well-Being </a:t>
            </a:r>
            <a:r>
              <a:rPr lang="en-US" b="1" dirty="0"/>
              <a:t>and Positive Emotion</a:t>
            </a:r>
            <a:endParaRPr lang="en-US" dirty="0"/>
          </a:p>
        </p:txBody>
      </p:sp>
      <p:sp>
        <p:nvSpPr>
          <p:cNvPr id="3" name="Content Placeholder 2"/>
          <p:cNvSpPr>
            <a:spLocks noGrp="1"/>
          </p:cNvSpPr>
          <p:nvPr>
            <p:ph idx="1"/>
          </p:nvPr>
        </p:nvSpPr>
        <p:spPr/>
        <p:txBody>
          <a:bodyPr>
            <a:normAutofit fontScale="32500" lnSpcReduction="20000"/>
          </a:bodyPr>
          <a:lstStyle/>
          <a:p>
            <a:pPr marL="0" indent="0">
              <a:lnSpc>
                <a:spcPct val="150000"/>
              </a:lnSpc>
              <a:spcBef>
                <a:spcPts val="600"/>
              </a:spcBef>
              <a:buClr>
                <a:schemeClr val="accent1"/>
              </a:buClr>
              <a:buSzPct val="120000"/>
              <a:buNone/>
            </a:pPr>
            <a:r>
              <a:rPr lang="en-US" sz="7500" dirty="0"/>
              <a:t>The Broaden and Build </a:t>
            </a:r>
            <a:r>
              <a:rPr lang="en-US" sz="7500" dirty="0" smtClean="0"/>
              <a:t>Model: A </a:t>
            </a:r>
            <a:r>
              <a:rPr lang="en-US" sz="7500" dirty="0"/>
              <a:t>C</a:t>
            </a:r>
            <a:r>
              <a:rPr lang="en-US" sz="7500" dirty="0" smtClean="0"/>
              <a:t>ritical </a:t>
            </a:r>
            <a:r>
              <a:rPr lang="en-US" sz="7500" dirty="0"/>
              <a:t>P</a:t>
            </a:r>
            <a:r>
              <a:rPr lang="en-US" sz="7500" dirty="0" smtClean="0"/>
              <a:t>ositivity </a:t>
            </a:r>
            <a:r>
              <a:rPr lang="en-US" sz="7500" dirty="0"/>
              <a:t>R</a:t>
            </a:r>
            <a:r>
              <a:rPr lang="en-US" sz="7500" dirty="0" smtClean="0"/>
              <a:t>atio</a:t>
            </a:r>
            <a:endParaRPr lang="en-US" sz="7500" dirty="0"/>
          </a:p>
          <a:p>
            <a:pPr>
              <a:lnSpc>
                <a:spcPct val="150000"/>
              </a:lnSpc>
              <a:buClr>
                <a:schemeClr val="tx1"/>
              </a:buClr>
              <a:buSzPct val="120000"/>
            </a:pPr>
            <a:r>
              <a:rPr lang="en-US" sz="6400" dirty="0" smtClean="0"/>
              <a:t>Flourished life--mean </a:t>
            </a:r>
            <a:r>
              <a:rPr lang="en-US" sz="6400" dirty="0"/>
              <a:t>ratio of positive to negative emotions </a:t>
            </a:r>
            <a:r>
              <a:rPr lang="en-US" sz="6400" dirty="0" smtClean="0"/>
              <a:t>at or </a:t>
            </a:r>
            <a:r>
              <a:rPr lang="en-US" sz="6400" dirty="0"/>
              <a:t>above </a:t>
            </a:r>
            <a:r>
              <a:rPr lang="en-US" sz="6400" dirty="0" smtClean="0"/>
              <a:t>2.9 </a:t>
            </a:r>
            <a:endParaRPr lang="en-US" sz="6400" dirty="0"/>
          </a:p>
          <a:p>
            <a:pPr>
              <a:lnSpc>
                <a:spcPct val="150000"/>
              </a:lnSpc>
              <a:buClr>
                <a:schemeClr val="tx1"/>
              </a:buClr>
              <a:buSzPct val="120000"/>
            </a:pPr>
            <a:r>
              <a:rPr lang="en-US" sz="6400" dirty="0" smtClean="0"/>
              <a:t>Some positivity ratio </a:t>
            </a:r>
            <a:r>
              <a:rPr lang="en-US" sz="6400" dirty="0"/>
              <a:t>should still be predictive of greater flourishing</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26399781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t>Barbara Fredrickson</a:t>
            </a:r>
          </a:p>
        </p:txBody>
      </p:sp>
      <p:sp>
        <p:nvSpPr>
          <p:cNvPr id="27651" name="Content Placeholder 2"/>
          <p:cNvSpPr>
            <a:spLocks noGrp="1"/>
          </p:cNvSpPr>
          <p:nvPr>
            <p:ph idx="1"/>
          </p:nvPr>
        </p:nvSpPr>
        <p:spPr>
          <a:xfrm>
            <a:off x="457200" y="3124200"/>
            <a:ext cx="5029200" cy="3006725"/>
          </a:xfrm>
        </p:spPr>
        <p:txBody>
          <a:bodyPr/>
          <a:lstStyle/>
          <a:p>
            <a:r>
              <a:rPr lang="en-US" altLang="en-US" dirty="0" smtClean="0">
                <a:hlinkClick r:id="rId3"/>
              </a:rPr>
              <a:t>The Science of a Meaningful Life</a:t>
            </a:r>
            <a:endParaRPr lang="en-US" altLang="en-US" dirty="0" smtClean="0"/>
          </a:p>
          <a:p>
            <a:endParaRPr lang="en-US" altLang="en-US" dirty="0"/>
          </a:p>
          <a:p>
            <a:r>
              <a:rPr lang="en-US" altLang="en-US" dirty="0" smtClean="0"/>
              <a:t> </a:t>
            </a:r>
          </a:p>
        </p:txBody>
      </p:sp>
      <p:sp>
        <p:nvSpPr>
          <p:cNvPr id="4" name="Footer Placeholder 3"/>
          <p:cNvSpPr>
            <a:spLocks noGrp="1"/>
          </p:cNvSpPr>
          <p:nvPr>
            <p:ph type="ftr" sz="quarter" idx="11"/>
          </p:nvPr>
        </p:nvSpPr>
        <p:spPr/>
        <p:txBody>
          <a:bodyPr/>
          <a:lstStyle/>
          <a:p>
            <a:pPr>
              <a:defRPr/>
            </a:pPr>
            <a:r>
              <a:rPr lang="en-US" altLang="en-US" smtClean="0"/>
              <a:t>Positive Psychology: The Scientific and Practical Explorations of Human Strengths © 2010 SAGE</a:t>
            </a:r>
            <a:endParaRPr lang="en-US" altLang="en-US"/>
          </a:p>
        </p:txBody>
      </p:sp>
      <p:pic>
        <p:nvPicPr>
          <p:cNvPr id="27653" name="Picture 2" descr="https://www.socialpsychology.org/thumb/9120/0/m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1717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_hFzxfQpLjM"/>
          <p:cNvPicPr>
            <a:picLocks noRot="1" noChangeAspect="1"/>
          </p:cNvPicPr>
          <p:nvPr>
            <a:videoFile r:link="rId1"/>
          </p:nvPr>
        </p:nvPicPr>
        <p:blipFill>
          <a:blip r:embed="rId5"/>
          <a:stretch>
            <a:fillRect/>
          </a:stretch>
        </p:blipFill>
        <p:spPr>
          <a:xfrm>
            <a:off x="457200" y="2275284"/>
            <a:ext cx="4711700" cy="2650331"/>
          </a:xfrm>
          <a:prstGeom prst="rect">
            <a:avLst/>
          </a:prstGeom>
        </p:spPr>
      </p:pic>
    </p:spTree>
    <p:extLst>
      <p:ext uri="{BB962C8B-B14F-4D97-AF65-F5344CB8AC3E}">
        <p14:creationId xmlns:p14="http://schemas.microsoft.com/office/powerpoint/2010/main" val="33916780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Well-Being </a:t>
            </a:r>
            <a:r>
              <a:rPr lang="en-US" b="1" dirty="0"/>
              <a:t>and Positive Emotion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000" dirty="0" smtClean="0"/>
              <a:t>Emotional Intelligence</a:t>
            </a:r>
          </a:p>
          <a:p>
            <a:pPr>
              <a:lnSpc>
                <a:spcPct val="150000"/>
              </a:lnSpc>
              <a:buSzPct val="120000"/>
            </a:pPr>
            <a:r>
              <a:rPr lang="en-IN" sz="3000" dirty="0" smtClean="0"/>
              <a:t>An ability to recognize the meanings of emotions and their relationship, and to reason and problem solve on the basis of them</a:t>
            </a:r>
            <a:endParaRPr lang="en-US" sz="2400" dirty="0"/>
          </a:p>
          <a:p>
            <a:pPr marL="0" indent="0">
              <a:buNone/>
            </a:pPr>
            <a:endParaRPr lang="en-US" sz="2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4322717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Well-Being </a:t>
            </a:r>
            <a:r>
              <a:rPr lang="en-US" b="1" dirty="0"/>
              <a:t>and Positive Emotion</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sz="3000" dirty="0" smtClean="0"/>
              <a:t>Emotional Intelligence</a:t>
            </a:r>
          </a:p>
          <a:p>
            <a:pPr>
              <a:lnSpc>
                <a:spcPct val="150000"/>
              </a:lnSpc>
              <a:buSzPct val="120000"/>
            </a:pPr>
            <a:r>
              <a:rPr lang="en-IN" sz="3000" dirty="0" smtClean="0"/>
              <a:t>People with high EI</a:t>
            </a:r>
            <a:endParaRPr lang="en-US" sz="3000" dirty="0"/>
          </a:p>
          <a:p>
            <a:pPr lvl="1">
              <a:lnSpc>
                <a:spcPct val="150000"/>
              </a:lnSpc>
              <a:buSzPct val="120000"/>
            </a:pPr>
            <a:r>
              <a:rPr lang="en-US" sz="3000" dirty="0" smtClean="0"/>
              <a:t>are able </a:t>
            </a:r>
            <a:r>
              <a:rPr lang="en-US" sz="3000" dirty="0"/>
              <a:t>to </a:t>
            </a:r>
            <a:r>
              <a:rPr lang="en-US" sz="3000" dirty="0" smtClean="0"/>
              <a:t>use </a:t>
            </a:r>
            <a:r>
              <a:rPr lang="en-US" sz="3000" dirty="0"/>
              <a:t>emotions </a:t>
            </a:r>
            <a:r>
              <a:rPr lang="en-US" sz="3000" dirty="0" smtClean="0"/>
              <a:t>wisely</a:t>
            </a:r>
          </a:p>
          <a:p>
            <a:pPr lvl="1">
              <a:lnSpc>
                <a:spcPct val="150000"/>
              </a:lnSpc>
              <a:buSzPct val="120000"/>
            </a:pPr>
            <a:r>
              <a:rPr lang="en-US" sz="3000" dirty="0" smtClean="0"/>
              <a:t>have </a:t>
            </a:r>
            <a:r>
              <a:rPr lang="en-US" sz="3000" dirty="0"/>
              <a:t>a deeper understanding of their emotional </a:t>
            </a:r>
            <a:r>
              <a:rPr lang="en-US" sz="3000" dirty="0" smtClean="0"/>
              <a:t>lives</a:t>
            </a:r>
          </a:p>
          <a:p>
            <a:pPr lvl="1">
              <a:lnSpc>
                <a:spcPct val="150000"/>
              </a:lnSpc>
              <a:buSzPct val="120000"/>
            </a:pPr>
            <a:r>
              <a:rPr lang="en-US" sz="3000" dirty="0" smtClean="0"/>
              <a:t>have it </a:t>
            </a:r>
            <a:r>
              <a:rPr lang="en-US" sz="3000" dirty="0"/>
              <a:t>as a personality </a:t>
            </a:r>
            <a:r>
              <a:rPr lang="en-US" sz="3000" dirty="0" smtClean="0"/>
              <a:t>trait</a:t>
            </a:r>
            <a:endParaRPr lang="en-US" sz="3000" dirty="0"/>
          </a:p>
          <a:p>
            <a:pPr marL="1371600" lvl="3" indent="0">
              <a:lnSpc>
                <a:spcPct val="150000"/>
              </a:lnSpc>
              <a:buClr>
                <a:schemeClr val="accent1"/>
              </a:buClr>
              <a:buSzPct val="120000"/>
              <a:buNone/>
            </a:pPr>
            <a:endParaRPr lang="en-US" sz="2400" dirty="0"/>
          </a:p>
          <a:p>
            <a:pPr marL="0" indent="0">
              <a:buNone/>
            </a:pPr>
            <a:endParaRPr lang="en-US" sz="2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19911320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Well-Being </a:t>
            </a:r>
            <a:r>
              <a:rPr lang="en-US" b="1" dirty="0"/>
              <a:t>and Positive Emotion</a:t>
            </a:r>
            <a:endParaRPr lang="en-US" dirty="0"/>
          </a:p>
        </p:txBody>
      </p:sp>
      <p:sp>
        <p:nvSpPr>
          <p:cNvPr id="3" name="Content Placeholder 2"/>
          <p:cNvSpPr>
            <a:spLocks noGrp="1"/>
          </p:cNvSpPr>
          <p:nvPr>
            <p:ph idx="1"/>
          </p:nvPr>
        </p:nvSpPr>
        <p:spPr/>
        <p:txBody>
          <a:bodyPr>
            <a:noAutofit/>
          </a:bodyPr>
          <a:lstStyle/>
          <a:p>
            <a:pPr marL="0" indent="0">
              <a:buNone/>
            </a:pPr>
            <a:r>
              <a:rPr lang="en-US" sz="2700" dirty="0"/>
              <a:t>Emotional </a:t>
            </a:r>
            <a:r>
              <a:rPr lang="en-US" sz="2700" dirty="0" smtClean="0"/>
              <a:t>Intelligence: </a:t>
            </a:r>
            <a:r>
              <a:rPr lang="en-US" sz="2700" dirty="0"/>
              <a:t>The </a:t>
            </a:r>
            <a:r>
              <a:rPr lang="en-US" sz="2700" dirty="0" smtClean="0"/>
              <a:t>Dimensions </a:t>
            </a:r>
            <a:r>
              <a:rPr lang="en-US" sz="2700" dirty="0"/>
              <a:t>of </a:t>
            </a:r>
            <a:r>
              <a:rPr lang="en-US" sz="2700" dirty="0" smtClean="0"/>
              <a:t>Emotional </a:t>
            </a:r>
            <a:r>
              <a:rPr lang="en-US" sz="2700" dirty="0"/>
              <a:t>I</a:t>
            </a:r>
            <a:r>
              <a:rPr lang="en-US" sz="2700" dirty="0" smtClean="0"/>
              <a:t>ntelligence</a:t>
            </a:r>
          </a:p>
          <a:p>
            <a:pPr>
              <a:lnSpc>
                <a:spcPct val="100000"/>
              </a:lnSpc>
              <a:spcBef>
                <a:spcPts val="0"/>
              </a:spcBef>
              <a:buClr>
                <a:schemeClr val="tx1"/>
              </a:buClr>
              <a:buSzPct val="120000"/>
            </a:pPr>
            <a:r>
              <a:rPr lang="en-US" sz="2700" dirty="0" smtClean="0"/>
              <a:t>People with higher EI at work tend to contribute to a positive workplace environment </a:t>
            </a:r>
          </a:p>
          <a:p>
            <a:pPr>
              <a:lnSpc>
                <a:spcPct val="100000"/>
              </a:lnSpc>
              <a:spcBef>
                <a:spcPts val="0"/>
              </a:spcBef>
              <a:buClr>
                <a:schemeClr val="tx1"/>
              </a:buClr>
              <a:buSzPct val="120000"/>
            </a:pPr>
            <a:r>
              <a:rPr lang="en-US" sz="2700" dirty="0" smtClean="0"/>
              <a:t>Higher EI leads to both higher merit pay and higher rank </a:t>
            </a:r>
          </a:p>
          <a:p>
            <a:pPr>
              <a:lnSpc>
                <a:spcPct val="100000"/>
              </a:lnSpc>
              <a:spcBef>
                <a:spcPts val="0"/>
              </a:spcBef>
              <a:buClr>
                <a:schemeClr val="tx1"/>
              </a:buClr>
              <a:buSzPct val="120000"/>
            </a:pPr>
            <a:r>
              <a:rPr lang="en-US" sz="2700" dirty="0" smtClean="0"/>
              <a:t>EI </a:t>
            </a:r>
            <a:r>
              <a:rPr lang="en-US" sz="2700" dirty="0"/>
              <a:t>could be increased with a 4-week training program</a:t>
            </a:r>
            <a:endParaRPr lang="en-US" sz="2700" dirty="0" smtClean="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8324193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Research Models of Happiness and </a:t>
            </a:r>
            <a:r>
              <a:rPr lang="en-US" b="1" dirty="0" smtClean="0"/>
              <a:t>Well-Being</a:t>
            </a:r>
            <a:endParaRPr lang="en-US" dirty="0"/>
          </a:p>
        </p:txBody>
      </p:sp>
      <p:sp>
        <p:nvSpPr>
          <p:cNvPr id="3" name="Content Placeholder 2"/>
          <p:cNvSpPr>
            <a:spLocks noGrp="1"/>
          </p:cNvSpPr>
          <p:nvPr>
            <p:ph idx="1"/>
          </p:nvPr>
        </p:nvSpPr>
        <p:spPr>
          <a:xfrm>
            <a:off x="457200" y="1981200"/>
            <a:ext cx="8229600" cy="4375150"/>
          </a:xfrm>
        </p:spPr>
        <p:txBody>
          <a:bodyPr>
            <a:noAutofit/>
          </a:bodyPr>
          <a:lstStyle/>
          <a:p>
            <a:pPr>
              <a:lnSpc>
                <a:spcPct val="150000"/>
              </a:lnSpc>
              <a:buSzPct val="120000"/>
            </a:pPr>
            <a:r>
              <a:rPr lang="en-US" sz="2600" dirty="0" smtClean="0"/>
              <a:t>Engine </a:t>
            </a:r>
            <a:r>
              <a:rPr lang="en-US" sz="2600" dirty="0"/>
              <a:t>model of well-being </a:t>
            </a:r>
            <a:r>
              <a:rPr lang="en-US" sz="2600" dirty="0" smtClean="0"/>
              <a:t>involves inputs, processes, and outcomes</a:t>
            </a:r>
          </a:p>
          <a:p>
            <a:pPr>
              <a:lnSpc>
                <a:spcPct val="150000"/>
              </a:lnSpc>
              <a:buSzPct val="120000"/>
            </a:pPr>
            <a:r>
              <a:rPr lang="en-US" sz="2600" dirty="0" smtClean="0"/>
              <a:t>Enormous </a:t>
            </a:r>
            <a:r>
              <a:rPr lang="en-US" sz="2600" dirty="0"/>
              <a:t>variety of </a:t>
            </a:r>
            <a:r>
              <a:rPr lang="en-US" sz="2600" dirty="0" smtClean="0"/>
              <a:t>behaviors </a:t>
            </a:r>
            <a:r>
              <a:rPr lang="en-US" sz="2600" dirty="0"/>
              <a:t>that people use to enhance their </a:t>
            </a:r>
            <a:r>
              <a:rPr lang="en-US" sz="2600" dirty="0" smtClean="0"/>
              <a:t>well-being</a:t>
            </a:r>
            <a:endParaRPr lang="en-US" sz="2600" dirty="0"/>
          </a:p>
          <a:p>
            <a:pPr>
              <a:lnSpc>
                <a:spcPct val="150000"/>
              </a:lnSpc>
              <a:buSzPct val="120000"/>
            </a:pPr>
            <a:r>
              <a:rPr lang="en-US" sz="2600" dirty="0" smtClean="0"/>
              <a:t>The ways people pursue positive emotion and flourishing into two perspectives called the hedonic and eudaimonia</a:t>
            </a:r>
            <a:endParaRPr lang="en-US" sz="26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33660347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Research Models of Happiness and </a:t>
            </a:r>
            <a:r>
              <a:rPr lang="en-US" b="1" dirty="0" smtClean="0"/>
              <a:t>Well-Being</a:t>
            </a:r>
            <a:endParaRPr lang="en-US" dirty="0"/>
          </a:p>
        </p:txBody>
      </p:sp>
      <p:sp>
        <p:nvSpPr>
          <p:cNvPr id="3" name="Content Placeholder 2"/>
          <p:cNvSpPr>
            <a:spLocks noGrp="1"/>
          </p:cNvSpPr>
          <p:nvPr>
            <p:ph idx="1"/>
          </p:nvPr>
        </p:nvSpPr>
        <p:spPr/>
        <p:txBody>
          <a:bodyPr>
            <a:normAutofit fontScale="85000" lnSpcReduction="20000"/>
          </a:bodyPr>
          <a:lstStyle/>
          <a:p>
            <a:pPr marL="0" indent="0" hangingPunct="0">
              <a:buNone/>
            </a:pPr>
            <a:r>
              <a:rPr lang="en-US" sz="3900" dirty="0" smtClean="0"/>
              <a:t>Hedonic </a:t>
            </a:r>
            <a:r>
              <a:rPr lang="en-US" sz="3900" dirty="0"/>
              <a:t>Perspectives </a:t>
            </a:r>
            <a:r>
              <a:rPr lang="en-US" sz="3900" dirty="0" smtClean="0"/>
              <a:t> </a:t>
            </a:r>
            <a:endParaRPr lang="en-US" sz="3900" dirty="0"/>
          </a:p>
          <a:p>
            <a:pPr>
              <a:lnSpc>
                <a:spcPct val="150000"/>
              </a:lnSpc>
              <a:buClr>
                <a:schemeClr val="tx1"/>
              </a:buClr>
              <a:buSzPct val="120000"/>
            </a:pPr>
            <a:r>
              <a:rPr lang="en-US" sz="3600" dirty="0" smtClean="0"/>
              <a:t>Goal--to increase happiness in a variety of ways</a:t>
            </a:r>
          </a:p>
          <a:p>
            <a:pPr>
              <a:lnSpc>
                <a:spcPct val="150000"/>
              </a:lnSpc>
              <a:buClr>
                <a:schemeClr val="tx1"/>
              </a:buClr>
              <a:buSzPct val="120000"/>
            </a:pPr>
            <a:r>
              <a:rPr lang="en-US" sz="3600" dirty="0" smtClean="0"/>
              <a:t>Focus--on </a:t>
            </a:r>
            <a:r>
              <a:rPr lang="en-US" sz="3600" dirty="0"/>
              <a:t>finding and fostering positive emotionality</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2772645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Research Models of Happiness and </a:t>
            </a:r>
            <a:r>
              <a:rPr lang="en-US" b="1" dirty="0" smtClean="0"/>
              <a:t>Well-Being</a:t>
            </a:r>
            <a:endParaRPr lang="en-US" dirty="0"/>
          </a:p>
        </p:txBody>
      </p:sp>
      <p:sp>
        <p:nvSpPr>
          <p:cNvPr id="3" name="Content Placeholder 2"/>
          <p:cNvSpPr>
            <a:spLocks noGrp="1"/>
          </p:cNvSpPr>
          <p:nvPr>
            <p:ph idx="1"/>
          </p:nvPr>
        </p:nvSpPr>
        <p:spPr/>
        <p:txBody>
          <a:bodyPr>
            <a:normAutofit/>
          </a:bodyPr>
          <a:lstStyle/>
          <a:p>
            <a:pPr marL="0" indent="0" hangingPunct="0">
              <a:buNone/>
            </a:pPr>
            <a:r>
              <a:rPr lang="en-US" sz="3000" dirty="0" smtClean="0"/>
              <a:t>Eudaimonic </a:t>
            </a:r>
            <a:r>
              <a:rPr lang="en-US" sz="3000" dirty="0"/>
              <a:t>Perspectives </a:t>
            </a:r>
          </a:p>
          <a:p>
            <a:pPr>
              <a:lnSpc>
                <a:spcPct val="150000"/>
              </a:lnSpc>
              <a:buClr>
                <a:schemeClr val="tx1"/>
              </a:buClr>
              <a:buSzPct val="120000"/>
            </a:pPr>
            <a:r>
              <a:rPr lang="en-US" sz="2600" dirty="0" smtClean="0"/>
              <a:t>Associated </a:t>
            </a:r>
            <a:r>
              <a:rPr lang="en-US" sz="2600" dirty="0"/>
              <a:t>with fulfilling one’s </a:t>
            </a:r>
            <a:r>
              <a:rPr lang="en-US" sz="2600" dirty="0" smtClean="0"/>
              <a:t>true nature </a:t>
            </a:r>
            <a:r>
              <a:rPr lang="en-US" sz="2600" dirty="0"/>
              <a:t>and finding one’s </a:t>
            </a:r>
            <a:r>
              <a:rPr lang="en-US" sz="2600" dirty="0" smtClean="0"/>
              <a:t>true self</a:t>
            </a:r>
          </a:p>
          <a:p>
            <a:pPr>
              <a:lnSpc>
                <a:spcPct val="150000"/>
              </a:lnSpc>
              <a:buClr>
                <a:schemeClr val="tx1"/>
              </a:buClr>
              <a:buSzPct val="120000"/>
            </a:pPr>
            <a:r>
              <a:rPr lang="en-US" sz="2600" dirty="0" smtClean="0"/>
              <a:t>Difficulties--encompasses </a:t>
            </a:r>
            <a:r>
              <a:rPr lang="en-US" sz="2600" dirty="0"/>
              <a:t>a relatively broad collection of approaches to well-being</a:t>
            </a:r>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46359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a:xfrm>
            <a:off x="487725" y="2015733"/>
            <a:ext cx="8275275" cy="3851667"/>
          </a:xfrm>
        </p:spPr>
        <p:txBody>
          <a:bodyPr>
            <a:noAutofit/>
          </a:bodyPr>
          <a:lstStyle/>
          <a:p>
            <a:pPr marL="0" indent="0">
              <a:lnSpc>
                <a:spcPct val="150000"/>
              </a:lnSpc>
              <a:buClr>
                <a:schemeClr val="accent1"/>
              </a:buClr>
              <a:buSzPct val="120000"/>
              <a:buNone/>
            </a:pPr>
            <a:r>
              <a:rPr lang="en-US" sz="2700" dirty="0"/>
              <a:t>The Biology of Emotions: Do </a:t>
            </a:r>
            <a:r>
              <a:rPr lang="en-US" sz="2700" dirty="0" smtClean="0"/>
              <a:t>Genes </a:t>
            </a:r>
            <a:r>
              <a:rPr lang="en-US" sz="2700" dirty="0"/>
              <a:t>R</a:t>
            </a:r>
            <a:r>
              <a:rPr lang="en-US" sz="2700" dirty="0" smtClean="0"/>
              <a:t>ule Emotional </a:t>
            </a:r>
            <a:r>
              <a:rPr lang="en-US" sz="2700" dirty="0"/>
              <a:t>L</a:t>
            </a:r>
            <a:r>
              <a:rPr lang="en-US" sz="2700" dirty="0" smtClean="0"/>
              <a:t>ives</a:t>
            </a:r>
            <a:r>
              <a:rPr lang="en-US" sz="2700" dirty="0"/>
              <a:t>? </a:t>
            </a:r>
            <a:endParaRPr lang="en-US" sz="2700" dirty="0" smtClean="0"/>
          </a:p>
          <a:p>
            <a:pPr marL="0" indent="0">
              <a:lnSpc>
                <a:spcPct val="100000"/>
              </a:lnSpc>
              <a:spcBef>
                <a:spcPts val="0"/>
              </a:spcBef>
              <a:buSzPct val="120000"/>
              <a:buNone/>
            </a:pPr>
            <a:r>
              <a:rPr lang="en-US" sz="2700" dirty="0" smtClean="0"/>
              <a:t>Authors: we influence our well-being by creating environments that are more conducive to feelings of happiness and by working with our genetic makeup</a:t>
            </a:r>
          </a:p>
          <a:p>
            <a:pPr marL="0" indent="0">
              <a:lnSpc>
                <a:spcPct val="100000"/>
              </a:lnSpc>
              <a:spcBef>
                <a:spcPts val="0"/>
              </a:spcBef>
              <a:buSzPct val="120000"/>
              <a:buNone/>
            </a:pPr>
            <a:r>
              <a:rPr lang="en-US" sz="2700" dirty="0" smtClean="0"/>
              <a:t>Basic point…genes affect the mind largely indirectly, by influencing the kinds of experiences we have and the kinds of environments we seek out. Genetic steersman…it’s your life and, within wide limits, you can choose your own destinations instead of having them chosen for you (p.35)</a:t>
            </a:r>
          </a:p>
          <a:p>
            <a:pPr marL="0" indent="0">
              <a:lnSpc>
                <a:spcPct val="100000"/>
              </a:lnSpc>
              <a:spcBef>
                <a:spcPts val="0"/>
              </a:spcBef>
              <a:buSzPct val="120000"/>
              <a:buNone/>
            </a:pPr>
            <a:endParaRPr lang="en-US" sz="2700" dirty="0"/>
          </a:p>
          <a:p>
            <a:pPr marL="0" indent="0">
              <a:lnSpc>
                <a:spcPct val="100000"/>
              </a:lnSpc>
              <a:spcBef>
                <a:spcPts val="0"/>
              </a:spcBef>
              <a:buSzPct val="120000"/>
              <a:buNone/>
            </a:pPr>
            <a:endParaRPr lang="en-US" sz="27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6738538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Research Models of Happiness and </a:t>
            </a:r>
            <a:r>
              <a:rPr lang="en-US" b="1" dirty="0" smtClean="0"/>
              <a:t>Well-Being</a:t>
            </a:r>
            <a:endParaRPr lang="en-US" dirty="0">
              <a:solidFill>
                <a:schemeClr val="accent1">
                  <a:lumMod val="75000"/>
                </a:schemeClr>
              </a:solidFill>
            </a:endParaRPr>
          </a:p>
        </p:txBody>
      </p:sp>
      <p:sp>
        <p:nvSpPr>
          <p:cNvPr id="3" name="Content Placeholder 2"/>
          <p:cNvSpPr>
            <a:spLocks noGrp="1"/>
          </p:cNvSpPr>
          <p:nvPr>
            <p:ph idx="1"/>
          </p:nvPr>
        </p:nvSpPr>
        <p:spPr/>
        <p:txBody>
          <a:bodyPr>
            <a:normAutofit lnSpcReduction="10000"/>
          </a:bodyPr>
          <a:lstStyle/>
          <a:p>
            <a:pPr marL="0" indent="0" hangingPunct="0">
              <a:buNone/>
            </a:pPr>
            <a:r>
              <a:rPr lang="en-US" dirty="0" smtClean="0"/>
              <a:t>Engagement </a:t>
            </a:r>
            <a:r>
              <a:rPr lang="en-US" dirty="0"/>
              <a:t>Perspectives </a:t>
            </a:r>
            <a:endParaRPr lang="en-US" sz="3800" dirty="0"/>
          </a:p>
          <a:p>
            <a:pPr>
              <a:lnSpc>
                <a:spcPct val="150000"/>
              </a:lnSpc>
              <a:buSzPct val="120000"/>
            </a:pPr>
            <a:r>
              <a:rPr lang="en-US" sz="3000" dirty="0" smtClean="0"/>
              <a:t>Views </a:t>
            </a:r>
            <a:r>
              <a:rPr lang="en-US" sz="3000" dirty="0"/>
              <a:t>well-being as a function of how absorbed we are in the activities of </a:t>
            </a:r>
            <a:r>
              <a:rPr lang="en-US" sz="3000" dirty="0" smtClean="0"/>
              <a:t>life</a:t>
            </a:r>
          </a:p>
          <a:p>
            <a:pPr>
              <a:lnSpc>
                <a:spcPct val="150000"/>
              </a:lnSpc>
              <a:buSzPct val="120000"/>
            </a:pPr>
            <a:r>
              <a:rPr lang="en-US" sz="3000" dirty="0" smtClean="0"/>
              <a:t>Process </a:t>
            </a:r>
            <a:r>
              <a:rPr lang="en-US" sz="3000" dirty="0"/>
              <a:t>of being fully involved in an active life that really </a:t>
            </a:r>
            <a:r>
              <a:rPr lang="en-US" sz="3000" dirty="0" smtClean="0"/>
              <a:t>matters</a:t>
            </a:r>
            <a:endParaRPr lang="en-US" sz="30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29690765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Research Models of Happiness and </a:t>
            </a:r>
            <a:r>
              <a:rPr lang="en-US" b="1" dirty="0" smtClean="0"/>
              <a:t>Well-Being</a:t>
            </a:r>
            <a:endParaRPr lang="en-US" dirty="0"/>
          </a:p>
        </p:txBody>
      </p:sp>
      <p:sp>
        <p:nvSpPr>
          <p:cNvPr id="3" name="Content Placeholder 2"/>
          <p:cNvSpPr>
            <a:spLocks noGrp="1"/>
          </p:cNvSpPr>
          <p:nvPr>
            <p:ph idx="1"/>
          </p:nvPr>
        </p:nvSpPr>
        <p:spPr>
          <a:xfrm>
            <a:off x="457200" y="1981200"/>
            <a:ext cx="8229600" cy="4375150"/>
          </a:xfrm>
        </p:spPr>
        <p:txBody>
          <a:bodyPr>
            <a:noAutofit/>
          </a:bodyPr>
          <a:lstStyle/>
          <a:p>
            <a:pPr marL="0" indent="0" hangingPunct="0">
              <a:spcBef>
                <a:spcPts val="400"/>
              </a:spcBef>
              <a:buNone/>
            </a:pPr>
            <a:r>
              <a:rPr lang="en-US" sz="2400" dirty="0" smtClean="0"/>
              <a:t>Multidimensional Models of Well-Being: Self-Determination Theory (SDT)   </a:t>
            </a:r>
          </a:p>
          <a:p>
            <a:pPr marL="0" indent="0" hangingPunct="0">
              <a:spcBef>
                <a:spcPts val="400"/>
              </a:spcBef>
              <a:buNone/>
            </a:pPr>
            <a:endParaRPr lang="en-US" sz="1400" dirty="0" smtClean="0"/>
          </a:p>
          <a:p>
            <a:pPr>
              <a:lnSpc>
                <a:spcPct val="100000"/>
              </a:lnSpc>
              <a:spcBef>
                <a:spcPts val="0"/>
              </a:spcBef>
              <a:buClr>
                <a:schemeClr val="tx1"/>
              </a:buClr>
              <a:buSzPct val="120000"/>
            </a:pPr>
            <a:r>
              <a:rPr lang="en-US" sz="2400" dirty="0" smtClean="0"/>
              <a:t>Basic needs in SDT </a:t>
            </a:r>
          </a:p>
          <a:p>
            <a:pPr lvl="1">
              <a:lnSpc>
                <a:spcPct val="100000"/>
              </a:lnSpc>
              <a:spcBef>
                <a:spcPts val="0"/>
              </a:spcBef>
              <a:buClr>
                <a:schemeClr val="tx1"/>
              </a:buClr>
              <a:buSzPct val="120000"/>
            </a:pPr>
            <a:r>
              <a:rPr lang="en-US" sz="2400" dirty="0" smtClean="0"/>
              <a:t>Competence </a:t>
            </a:r>
          </a:p>
          <a:p>
            <a:pPr lvl="1">
              <a:lnSpc>
                <a:spcPct val="100000"/>
              </a:lnSpc>
              <a:spcBef>
                <a:spcPts val="0"/>
              </a:spcBef>
              <a:buClr>
                <a:schemeClr val="tx1"/>
              </a:buClr>
              <a:buSzPct val="120000"/>
            </a:pPr>
            <a:r>
              <a:rPr lang="en-US" sz="2400" dirty="0" smtClean="0"/>
              <a:t>Relatedness  </a:t>
            </a:r>
          </a:p>
          <a:p>
            <a:pPr lvl="1">
              <a:lnSpc>
                <a:spcPct val="100000"/>
              </a:lnSpc>
              <a:spcBef>
                <a:spcPts val="0"/>
              </a:spcBef>
              <a:buClr>
                <a:schemeClr val="tx1"/>
              </a:buClr>
              <a:buSzPct val="120000"/>
            </a:pPr>
            <a:r>
              <a:rPr lang="en-US" sz="2400" dirty="0" smtClean="0"/>
              <a:t>Autonomy</a:t>
            </a:r>
          </a:p>
          <a:p>
            <a:pPr marL="457200" lvl="1" indent="0">
              <a:lnSpc>
                <a:spcPct val="100000"/>
              </a:lnSpc>
              <a:spcBef>
                <a:spcPts val="0"/>
              </a:spcBef>
              <a:buClr>
                <a:schemeClr val="tx1"/>
              </a:buClr>
              <a:buSzPct val="120000"/>
              <a:buNone/>
            </a:pPr>
            <a:endParaRPr lang="en-US" sz="1400" dirty="0" smtClean="0"/>
          </a:p>
          <a:p>
            <a:pPr>
              <a:lnSpc>
                <a:spcPct val="100000"/>
              </a:lnSpc>
              <a:spcBef>
                <a:spcPts val="0"/>
              </a:spcBef>
              <a:buClr>
                <a:schemeClr val="tx1"/>
              </a:buClr>
              <a:buSzPct val="120000"/>
            </a:pPr>
            <a:r>
              <a:rPr lang="en-US" sz="2400" dirty="0" smtClean="0"/>
              <a:t>A new sub-theory within SDT is called organismic-integration theory</a:t>
            </a:r>
            <a:endParaRPr lang="en-US" sz="2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dirty="0"/>
          </a:p>
        </p:txBody>
      </p:sp>
    </p:spTree>
    <p:extLst>
      <p:ext uri="{BB962C8B-B14F-4D97-AF65-F5344CB8AC3E}">
        <p14:creationId xmlns:p14="http://schemas.microsoft.com/office/powerpoint/2010/main" val="34795163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Research Models of Happiness and </a:t>
            </a:r>
            <a:r>
              <a:rPr lang="en-US" b="1" dirty="0" smtClean="0"/>
              <a:t>Well-Being</a:t>
            </a:r>
            <a:endParaRPr lang="en-US" dirty="0"/>
          </a:p>
        </p:txBody>
      </p:sp>
      <p:sp>
        <p:nvSpPr>
          <p:cNvPr id="3" name="Content Placeholder 2"/>
          <p:cNvSpPr>
            <a:spLocks noGrp="1"/>
          </p:cNvSpPr>
          <p:nvPr>
            <p:ph idx="1"/>
          </p:nvPr>
        </p:nvSpPr>
        <p:spPr>
          <a:xfrm>
            <a:off x="487725" y="2019766"/>
            <a:ext cx="8122875" cy="3923834"/>
          </a:xfrm>
        </p:spPr>
        <p:txBody>
          <a:bodyPr>
            <a:noAutofit/>
          </a:bodyPr>
          <a:lstStyle/>
          <a:p>
            <a:pPr marL="0" indent="0">
              <a:lnSpc>
                <a:spcPct val="100000"/>
              </a:lnSpc>
              <a:spcBef>
                <a:spcPts val="0"/>
              </a:spcBef>
              <a:buNone/>
            </a:pPr>
            <a:r>
              <a:rPr lang="en-US" sz="2800" dirty="0" smtClean="0"/>
              <a:t>Multidimensional Models of Well-Being: </a:t>
            </a:r>
            <a:r>
              <a:rPr lang="en-US" sz="2800" dirty="0"/>
              <a:t> </a:t>
            </a:r>
            <a:r>
              <a:rPr lang="en-US" sz="2800" dirty="0" smtClean="0"/>
              <a:t>Authentic </a:t>
            </a:r>
            <a:r>
              <a:rPr lang="en-US" sz="2800" dirty="0"/>
              <a:t>Happiness </a:t>
            </a:r>
            <a:r>
              <a:rPr lang="en-US" sz="2800" dirty="0" smtClean="0"/>
              <a:t>and Well-Being Theory</a:t>
            </a:r>
            <a:endParaRPr lang="en-US" sz="2800" dirty="0"/>
          </a:p>
          <a:p>
            <a:pPr>
              <a:lnSpc>
                <a:spcPct val="100000"/>
              </a:lnSpc>
              <a:spcBef>
                <a:spcPts val="0"/>
              </a:spcBef>
              <a:buClr>
                <a:schemeClr val="tx1"/>
              </a:buClr>
              <a:buSzPct val="120000"/>
            </a:pPr>
            <a:endParaRPr lang="en-US" sz="2400" dirty="0" smtClean="0"/>
          </a:p>
          <a:p>
            <a:pPr>
              <a:lnSpc>
                <a:spcPct val="100000"/>
              </a:lnSpc>
              <a:spcBef>
                <a:spcPts val="0"/>
              </a:spcBef>
              <a:buClr>
                <a:schemeClr val="tx1"/>
              </a:buClr>
              <a:buSzPct val="120000"/>
            </a:pPr>
            <a:r>
              <a:rPr lang="en-US" sz="2400" dirty="0" smtClean="0"/>
              <a:t>It involves the cultivation of three broad life domains: </a:t>
            </a:r>
          </a:p>
          <a:p>
            <a:pPr lvl="1">
              <a:lnSpc>
                <a:spcPct val="100000"/>
              </a:lnSpc>
              <a:spcBef>
                <a:spcPts val="0"/>
              </a:spcBef>
              <a:buClr>
                <a:schemeClr val="tx1"/>
              </a:buClr>
              <a:buSzPct val="120000"/>
              <a:buFont typeface="Arial" panose="020B0604020202020204" pitchFamily="34" charset="0"/>
              <a:buChar char="─"/>
            </a:pPr>
            <a:r>
              <a:rPr lang="en-US" sz="2400" dirty="0" smtClean="0"/>
              <a:t>The pleasant life</a:t>
            </a:r>
          </a:p>
          <a:p>
            <a:pPr lvl="1">
              <a:lnSpc>
                <a:spcPct val="100000"/>
              </a:lnSpc>
              <a:spcBef>
                <a:spcPts val="0"/>
              </a:spcBef>
              <a:buClr>
                <a:schemeClr val="tx1"/>
              </a:buClr>
              <a:buSzPct val="120000"/>
              <a:buFont typeface="Arial" panose="020B0604020202020204" pitchFamily="34" charset="0"/>
              <a:buChar char="─"/>
            </a:pPr>
            <a:r>
              <a:rPr lang="en-US" sz="2400" dirty="0" smtClean="0"/>
              <a:t> The good life </a:t>
            </a:r>
          </a:p>
          <a:p>
            <a:pPr lvl="1">
              <a:lnSpc>
                <a:spcPct val="100000"/>
              </a:lnSpc>
              <a:spcBef>
                <a:spcPts val="0"/>
              </a:spcBef>
              <a:buClr>
                <a:schemeClr val="tx1"/>
              </a:buClr>
              <a:buSzPct val="120000"/>
              <a:buFont typeface="Arial" panose="020B0604020202020204" pitchFamily="34" charset="0"/>
              <a:buChar char="─"/>
            </a:pPr>
            <a:r>
              <a:rPr lang="en-US" sz="2400" dirty="0" smtClean="0"/>
              <a:t> Engagement, and the meaningful life </a:t>
            </a:r>
          </a:p>
          <a:p>
            <a:pPr>
              <a:lnSpc>
                <a:spcPct val="100000"/>
              </a:lnSpc>
              <a:spcBef>
                <a:spcPts val="0"/>
              </a:spcBef>
              <a:buClr>
                <a:schemeClr val="tx1"/>
              </a:buClr>
              <a:buSzPct val="120000"/>
            </a:pPr>
            <a:r>
              <a:rPr lang="en-US" sz="2400" dirty="0" smtClean="0"/>
              <a:t>Authentic happiness, Seligman asserted that authentic happiness was based on positive mood</a:t>
            </a:r>
          </a:p>
          <a:p>
            <a:pPr>
              <a:lnSpc>
                <a:spcPct val="100000"/>
              </a:lnSpc>
              <a:spcBef>
                <a:spcPts val="0"/>
              </a:spcBef>
              <a:buClr>
                <a:schemeClr val="tx1"/>
              </a:buClr>
              <a:buSzPct val="120000"/>
            </a:pPr>
            <a:endParaRPr lang="en-US" sz="1200" dirty="0" smtClean="0"/>
          </a:p>
          <a:p>
            <a:pPr>
              <a:lnSpc>
                <a:spcPct val="100000"/>
              </a:lnSpc>
              <a:spcBef>
                <a:spcPts val="0"/>
              </a:spcBef>
              <a:buClr>
                <a:schemeClr val="tx1"/>
              </a:buClr>
              <a:buSzPct val="120000"/>
            </a:pPr>
            <a:r>
              <a:rPr lang="en-US" sz="2400" dirty="0" smtClean="0"/>
              <a:t>PERMA!!!!</a:t>
            </a:r>
          </a:p>
          <a:p>
            <a:pPr>
              <a:lnSpc>
                <a:spcPct val="100000"/>
              </a:lnSpc>
              <a:spcBef>
                <a:spcPts val="0"/>
              </a:spcBef>
            </a:pPr>
            <a:endParaRPr lang="en-US" sz="24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22391543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83</a:t>
            </a:fld>
            <a:endParaRPr lang="en-US"/>
          </a:p>
        </p:txBody>
      </p:sp>
      <p:pic>
        <p:nvPicPr>
          <p:cNvPr id="4" name="Picture 3"/>
          <p:cNvPicPr>
            <a:picLocks noChangeAspect="1"/>
          </p:cNvPicPr>
          <p:nvPr/>
        </p:nvPicPr>
        <p:blipFill>
          <a:blip r:embed="rId2"/>
          <a:stretch>
            <a:fillRect/>
          </a:stretch>
        </p:blipFill>
        <p:spPr>
          <a:xfrm>
            <a:off x="1828800" y="798973"/>
            <a:ext cx="5384336" cy="5102463"/>
          </a:xfrm>
          <a:prstGeom prst="rect">
            <a:avLst/>
          </a:prstGeom>
        </p:spPr>
      </p:pic>
    </p:spTree>
    <p:extLst>
      <p:ext uri="{BB962C8B-B14F-4D97-AF65-F5344CB8AC3E}">
        <p14:creationId xmlns:p14="http://schemas.microsoft.com/office/powerpoint/2010/main" val="3273732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Research Models of Happiness and </a:t>
            </a:r>
            <a:r>
              <a:rPr lang="en-US" b="1" dirty="0" smtClean="0"/>
              <a:t>Well-Being</a:t>
            </a:r>
            <a:endParaRPr lang="en-US" dirty="0"/>
          </a:p>
        </p:txBody>
      </p:sp>
      <p:sp>
        <p:nvSpPr>
          <p:cNvPr id="3" name="Content Placeholder 2"/>
          <p:cNvSpPr>
            <a:spLocks noGrp="1"/>
          </p:cNvSpPr>
          <p:nvPr>
            <p:ph sz="half" idx="1"/>
          </p:nvPr>
        </p:nvSpPr>
        <p:spPr>
          <a:xfrm>
            <a:off x="1443490" y="3048000"/>
            <a:ext cx="3125871" cy="2403496"/>
          </a:xfrm>
        </p:spPr>
        <p:txBody>
          <a:bodyPr>
            <a:noAutofit/>
          </a:bodyPr>
          <a:lstStyle/>
          <a:p>
            <a:pPr lvl="1">
              <a:lnSpc>
                <a:spcPct val="150000"/>
              </a:lnSpc>
              <a:spcBef>
                <a:spcPts val="300"/>
              </a:spcBef>
              <a:buClr>
                <a:schemeClr val="tx1"/>
              </a:buClr>
              <a:buSzPct val="120000"/>
            </a:pPr>
            <a:r>
              <a:rPr lang="en-US" sz="2400" dirty="0" smtClean="0"/>
              <a:t>Self-acceptance</a:t>
            </a:r>
          </a:p>
          <a:p>
            <a:pPr lvl="1">
              <a:lnSpc>
                <a:spcPct val="150000"/>
              </a:lnSpc>
              <a:spcBef>
                <a:spcPts val="300"/>
              </a:spcBef>
              <a:buClr>
                <a:schemeClr val="tx1"/>
              </a:buClr>
              <a:buSzPct val="120000"/>
            </a:pPr>
            <a:r>
              <a:rPr lang="en-US" sz="2400" dirty="0" smtClean="0"/>
              <a:t>Personal growth</a:t>
            </a:r>
          </a:p>
          <a:p>
            <a:pPr lvl="1">
              <a:lnSpc>
                <a:spcPct val="150000"/>
              </a:lnSpc>
              <a:spcBef>
                <a:spcPts val="300"/>
              </a:spcBef>
              <a:buClr>
                <a:schemeClr val="tx1"/>
              </a:buClr>
              <a:buSzPct val="120000"/>
            </a:pPr>
            <a:r>
              <a:rPr lang="en-US" sz="2400" dirty="0" smtClean="0"/>
              <a:t>Positive relations with other people</a:t>
            </a:r>
            <a:endParaRPr lang="en-US" sz="2400" dirty="0"/>
          </a:p>
        </p:txBody>
      </p:sp>
      <p:sp>
        <p:nvSpPr>
          <p:cNvPr id="4" name="Content Placeholder 3"/>
          <p:cNvSpPr>
            <a:spLocks noGrp="1"/>
          </p:cNvSpPr>
          <p:nvPr>
            <p:ph sz="half" idx="2"/>
          </p:nvPr>
        </p:nvSpPr>
        <p:spPr>
          <a:xfrm>
            <a:off x="4889182" y="3048000"/>
            <a:ext cx="3125652" cy="2403495"/>
          </a:xfrm>
        </p:spPr>
        <p:txBody>
          <a:bodyPr/>
          <a:lstStyle/>
          <a:p>
            <a:pPr lvl="1">
              <a:lnSpc>
                <a:spcPct val="150000"/>
              </a:lnSpc>
              <a:spcBef>
                <a:spcPts val="300"/>
              </a:spcBef>
              <a:buClr>
                <a:schemeClr val="tx1"/>
              </a:buClr>
              <a:buSzPct val="120000"/>
            </a:pPr>
            <a:r>
              <a:rPr lang="en-US" sz="2400" dirty="0"/>
              <a:t>Autonomy</a:t>
            </a:r>
          </a:p>
          <a:p>
            <a:pPr lvl="1">
              <a:lnSpc>
                <a:spcPct val="150000"/>
              </a:lnSpc>
              <a:spcBef>
                <a:spcPts val="300"/>
              </a:spcBef>
              <a:buClr>
                <a:schemeClr val="tx1"/>
              </a:buClr>
              <a:buSzPct val="120000"/>
            </a:pPr>
            <a:r>
              <a:rPr lang="en-US" sz="2400" dirty="0"/>
              <a:t>Purpose in life</a:t>
            </a:r>
          </a:p>
          <a:p>
            <a:pPr lvl="1">
              <a:lnSpc>
                <a:spcPct val="150000"/>
              </a:lnSpc>
              <a:spcBef>
                <a:spcPts val="300"/>
              </a:spcBef>
              <a:buClr>
                <a:schemeClr val="tx1"/>
              </a:buClr>
              <a:buSzPct val="120000"/>
            </a:pPr>
            <a:r>
              <a:rPr lang="en-US" sz="2400" dirty="0"/>
              <a:t>Environmental mastery</a:t>
            </a:r>
          </a:p>
          <a:p>
            <a:endParaRPr lang="en-US"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84</a:t>
            </a:fld>
            <a:endParaRPr lang="en-US"/>
          </a:p>
        </p:txBody>
      </p:sp>
      <p:sp>
        <p:nvSpPr>
          <p:cNvPr id="7" name="TextBox 6"/>
          <p:cNvSpPr txBox="1"/>
          <p:nvPr/>
        </p:nvSpPr>
        <p:spPr>
          <a:xfrm>
            <a:off x="1285199" y="2064246"/>
            <a:ext cx="6488929" cy="1231106"/>
          </a:xfrm>
          <a:prstGeom prst="rect">
            <a:avLst/>
          </a:prstGeom>
          <a:noFill/>
        </p:spPr>
        <p:txBody>
          <a:bodyPr wrap="square" rtlCol="0">
            <a:spAutoFit/>
          </a:bodyPr>
          <a:lstStyle/>
          <a:p>
            <a:r>
              <a:rPr lang="en-US" sz="2800" dirty="0"/>
              <a:t>Multidimensional Models of Well-Being: Psychological </a:t>
            </a:r>
            <a:r>
              <a:rPr lang="en-US" sz="2800" dirty="0" smtClean="0"/>
              <a:t>Well-Being</a:t>
            </a:r>
            <a:endParaRPr lang="en-US" sz="2800" dirty="0"/>
          </a:p>
          <a:p>
            <a:endParaRPr lang="en-US" dirty="0"/>
          </a:p>
        </p:txBody>
      </p:sp>
    </p:spTree>
    <p:extLst>
      <p:ext uri="{BB962C8B-B14F-4D97-AF65-F5344CB8AC3E}">
        <p14:creationId xmlns:p14="http://schemas.microsoft.com/office/powerpoint/2010/main" val="35638263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lumMod val="75000"/>
                  </a:schemeClr>
                </a:solidFill>
              </a:rPr>
              <a:t>The Components of Emotions</a:t>
            </a:r>
            <a:endParaRPr lang="en-US" dirty="0"/>
          </a:p>
        </p:txBody>
      </p:sp>
      <p:sp>
        <p:nvSpPr>
          <p:cNvPr id="3" name="Content Placeholder 2"/>
          <p:cNvSpPr>
            <a:spLocks noGrp="1"/>
          </p:cNvSpPr>
          <p:nvPr>
            <p:ph idx="1"/>
          </p:nvPr>
        </p:nvSpPr>
        <p:spPr/>
        <p:txBody>
          <a:bodyPr>
            <a:noAutofit/>
          </a:bodyPr>
          <a:lstStyle/>
          <a:p>
            <a:pPr marL="0" indent="0">
              <a:lnSpc>
                <a:spcPct val="150000"/>
              </a:lnSpc>
              <a:buClr>
                <a:schemeClr val="accent1"/>
              </a:buClr>
              <a:buSzPct val="120000"/>
              <a:buNone/>
            </a:pPr>
            <a:r>
              <a:rPr lang="en-US" sz="2700" dirty="0"/>
              <a:t>The Biology of Emotions: Do </a:t>
            </a:r>
            <a:r>
              <a:rPr lang="en-US" sz="2700" dirty="0" smtClean="0"/>
              <a:t>Our Genes </a:t>
            </a:r>
            <a:r>
              <a:rPr lang="en-US" sz="2700" dirty="0"/>
              <a:t>R</a:t>
            </a:r>
            <a:r>
              <a:rPr lang="en-US" sz="2700" dirty="0" smtClean="0"/>
              <a:t>ule Our Emotional </a:t>
            </a:r>
            <a:r>
              <a:rPr lang="en-US" sz="2700" dirty="0"/>
              <a:t>L</a:t>
            </a:r>
            <a:r>
              <a:rPr lang="en-US" sz="2700" dirty="0" smtClean="0"/>
              <a:t>ives</a:t>
            </a:r>
            <a:r>
              <a:rPr lang="en-US" sz="2700" dirty="0"/>
              <a:t>? </a:t>
            </a:r>
          </a:p>
          <a:p>
            <a:pPr>
              <a:lnSpc>
                <a:spcPct val="100000"/>
              </a:lnSpc>
              <a:spcBef>
                <a:spcPts val="600"/>
              </a:spcBef>
              <a:buClr>
                <a:schemeClr val="tx1"/>
              </a:buClr>
              <a:buSzPct val="120000"/>
            </a:pPr>
            <a:r>
              <a:rPr lang="en-US" sz="2700" dirty="0"/>
              <a:t>A</a:t>
            </a:r>
            <a:r>
              <a:rPr lang="en-US" sz="2700" dirty="0" smtClean="0"/>
              <a:t>ffect influences, experiences, and environments sought after</a:t>
            </a:r>
          </a:p>
          <a:p>
            <a:pPr>
              <a:lnSpc>
                <a:spcPct val="100000"/>
              </a:lnSpc>
              <a:spcBef>
                <a:spcPts val="600"/>
              </a:spcBef>
              <a:buClr>
                <a:schemeClr val="tx1"/>
              </a:buClr>
              <a:buSzPct val="120000"/>
            </a:pPr>
            <a:r>
              <a:rPr lang="en-US" sz="2700" dirty="0" smtClean="0"/>
              <a:t>Do not completely determine happiness--typical </a:t>
            </a:r>
            <a:r>
              <a:rPr lang="en-US" sz="2700" dirty="0"/>
              <a:t>level of well-being can </a:t>
            </a:r>
            <a:r>
              <a:rPr lang="en-US" sz="2700" dirty="0" smtClean="0"/>
              <a:t>change with time</a:t>
            </a:r>
            <a:endParaRPr lang="en-US" sz="2700" dirty="0"/>
          </a:p>
        </p:txBody>
      </p:sp>
      <p:sp>
        <p:nvSpPr>
          <p:cNvPr id="6" name="Footer Placeholder 5"/>
          <p:cNvSpPr>
            <a:spLocks noGrp="1"/>
          </p:cNvSpPr>
          <p:nvPr>
            <p:ph type="ftr" sz="quarter" idx="11"/>
          </p:nvPr>
        </p:nvSpPr>
        <p:spPr/>
        <p:txBody>
          <a:bodyPr/>
          <a:lstStyle/>
          <a:p>
            <a:r>
              <a:rPr lang="fr-FR" smtClean="0"/>
              <a:t>Compton, </a:t>
            </a:r>
            <a:r>
              <a:rPr lang="fr-FR" i="1" smtClean="0"/>
              <a:t>Positive Psychology, 3e</a:t>
            </a:r>
            <a:r>
              <a:rPr lang="fr-FR" smtClean="0"/>
              <a:t>. © SAGE Publications, 2020.</a:t>
            </a:r>
            <a:endParaRPr lang="fr-FR"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4118049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TM10001114[[fn=Gallery]]</Template>
  <TotalTime>8969</TotalTime>
  <Words>5623</Words>
  <Application>Microsoft Office PowerPoint</Application>
  <PresentationFormat>On-screen Show (4:3)</PresentationFormat>
  <Paragraphs>693</Paragraphs>
  <Slides>84</Slides>
  <Notes>54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Gill Sans MT</vt:lpstr>
      <vt:lpstr>Times New Roman</vt:lpstr>
      <vt:lpstr>Wingdings</vt:lpstr>
      <vt:lpstr>Gallery</vt:lpstr>
      <vt:lpstr>PowerPoint Presentation</vt:lpstr>
      <vt:lpstr>The Basic Emotions</vt:lpstr>
      <vt:lpstr>The Components of Emotions</vt:lpstr>
      <vt:lpstr>The Components of Emotions</vt:lpstr>
      <vt:lpstr>The Components of Emotions</vt:lpstr>
      <vt:lpstr>The Components of Emotions</vt:lpstr>
      <vt:lpstr>The Components of Emotions</vt:lpstr>
      <vt:lpstr>The Components of Emotions</vt:lpstr>
      <vt:lpstr>The Components of Emotions</vt:lpstr>
      <vt:lpstr>The Components of Emotions</vt:lpstr>
      <vt:lpstr>The Components of Emotions</vt:lpstr>
      <vt:lpstr>The Components of Emotions</vt:lpstr>
      <vt:lpstr>The Components of Emotions</vt:lpstr>
      <vt:lpstr>The Components of Emotions</vt:lpstr>
      <vt:lpstr>The Components of Emotions</vt:lpstr>
      <vt:lpstr>The Components of Emotions</vt:lpstr>
      <vt:lpstr>The Components of Emotions</vt:lpstr>
      <vt:lpstr>The Components of Emotions</vt:lpstr>
      <vt:lpstr>PowerPoint Presentation</vt:lpstr>
      <vt:lpstr>Classifications of Illness and Strengths</vt:lpstr>
      <vt:lpstr>Classifications of Illness and Strengths</vt:lpstr>
      <vt:lpstr>Classifications of Illness and Strengths</vt:lpstr>
      <vt:lpstr>Criteria for Strengths</vt:lpstr>
      <vt:lpstr>PowerPoint Presentation</vt:lpstr>
      <vt:lpstr>Values in Action  Classification of Strengths</vt:lpstr>
      <vt:lpstr>Values in Action</vt:lpstr>
      <vt:lpstr>PowerPoint Presentation</vt:lpstr>
      <vt:lpstr>Wisdom and Knowledge</vt:lpstr>
      <vt:lpstr>Wisdom and Knowledge</vt:lpstr>
      <vt:lpstr>Courage</vt:lpstr>
      <vt:lpstr>Courage</vt:lpstr>
      <vt:lpstr>Humanity</vt:lpstr>
      <vt:lpstr>Justice</vt:lpstr>
      <vt:lpstr>PowerPoint Presentation</vt:lpstr>
      <vt:lpstr>Temperance</vt:lpstr>
      <vt:lpstr>Temperance</vt:lpstr>
      <vt:lpstr>Transcendence</vt:lpstr>
      <vt:lpstr>Transcendence</vt:lpstr>
      <vt:lpstr>Values in Action  Inventory of Strengths (VIA-IS)</vt:lpstr>
      <vt:lpstr>Values in Action Inventory of Strengths for Youth (VIA-Youth)</vt:lpstr>
      <vt:lpstr>The Components of Emotions</vt:lpstr>
      <vt:lpstr>Moods and Well-Being </vt:lpstr>
      <vt:lpstr>PowerPoint Presentation</vt:lpstr>
      <vt:lpstr>Moods and Well-Being </vt:lpstr>
      <vt:lpstr>Moods and Well-Being </vt:lpstr>
      <vt:lpstr>Historical Study of Emotions</vt:lpstr>
      <vt:lpstr>Historical Study of Emotions</vt:lpstr>
      <vt:lpstr>PANAS 1 (very slightly 2 (A little)      3 (Moderately)      4 (Quite a bit)     5 (extremely) or not at all) </vt:lpstr>
      <vt:lpstr>Positive Affect</vt:lpstr>
      <vt:lpstr>Positive Psychology and Motivation </vt:lpstr>
      <vt:lpstr>Positive Psychology and Motivation </vt:lpstr>
      <vt:lpstr>Positive Psychology and Motivation </vt:lpstr>
      <vt:lpstr>Positive Psychology and Motivation </vt:lpstr>
      <vt:lpstr>Positive Psychology and Motivation </vt:lpstr>
      <vt:lpstr>Positive Psychology and Motivation </vt:lpstr>
      <vt:lpstr>Positive Psychology and Motivation </vt:lpstr>
      <vt:lpstr>Positive Psychology and Motivation </vt:lpstr>
      <vt:lpstr>PowerPoint Presentation</vt:lpstr>
      <vt:lpstr>Positive Psychology and Motivation </vt:lpstr>
      <vt:lpstr>Positive Psychology and Motivation </vt:lpstr>
      <vt:lpstr>Positive Psychology and Motivation </vt:lpstr>
      <vt:lpstr>Well-Being and Positive Emotion</vt:lpstr>
      <vt:lpstr>The Study of Positive Emotions</vt:lpstr>
      <vt:lpstr>The Study of Positive Emotions</vt:lpstr>
      <vt:lpstr>Well-Being and Positive Emotion</vt:lpstr>
      <vt:lpstr>Well-Being and Positive Emotion</vt:lpstr>
      <vt:lpstr>PowerPoint Presentation</vt:lpstr>
      <vt:lpstr>Fredrickson’s Broaden and Build Theory</vt:lpstr>
      <vt:lpstr>Positive Emotion and Creativity</vt:lpstr>
      <vt:lpstr>PowerPoint Presentation</vt:lpstr>
      <vt:lpstr>Well-Being and Positive Emotion</vt:lpstr>
      <vt:lpstr>Well-Being and Positive Emotion</vt:lpstr>
      <vt:lpstr>Barbara Fredrickson</vt:lpstr>
      <vt:lpstr>Well-Being and Positive Emotion</vt:lpstr>
      <vt:lpstr>Well-Being and Positive Emotion</vt:lpstr>
      <vt:lpstr>Well-Being and Positive Emotion</vt:lpstr>
      <vt:lpstr>Research Models of Happiness and Well-Being</vt:lpstr>
      <vt:lpstr>Research Models of Happiness and Well-Being</vt:lpstr>
      <vt:lpstr>Research Models of Happiness and Well-Being</vt:lpstr>
      <vt:lpstr>Research Models of Happiness and Well-Being</vt:lpstr>
      <vt:lpstr>Research Models of Happiness and Well-Being</vt:lpstr>
      <vt:lpstr>Research Models of Happiness and Well-Being</vt:lpstr>
      <vt:lpstr>PowerPoint Presentation</vt:lpstr>
      <vt:lpstr>Research Models of Happiness and Well-Being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Ancheta, Katie</dc:creator>
  <cp:lastModifiedBy>Traver, Holly</cp:lastModifiedBy>
  <cp:revision>272</cp:revision>
  <dcterms:created xsi:type="dcterms:W3CDTF">2006-08-16T00:00:00Z</dcterms:created>
  <dcterms:modified xsi:type="dcterms:W3CDTF">2020-06-02T14:26:41Z</dcterms:modified>
</cp:coreProperties>
</file>